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72F941-60BE-4DF7-BF80-7FEB415EB58D}" v="1" dt="2025-12-10T23:15:47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rice Andraos" userId="de8dfe4a5433e0b6" providerId="LiveId" clId="{E38AE8C9-883F-4AF2-9C9B-6201401FBA05}"/>
    <pc:docChg chg="custSel modSld">
      <pc:chgData name="Maurice Andraos" userId="de8dfe4a5433e0b6" providerId="LiveId" clId="{E38AE8C9-883F-4AF2-9C9B-6201401FBA05}" dt="2025-12-11T01:41:46.764" v="308" actId="113"/>
      <pc:docMkLst>
        <pc:docMk/>
      </pc:docMkLst>
      <pc:sldChg chg="modSp mod">
        <pc:chgData name="Maurice Andraos" userId="de8dfe4a5433e0b6" providerId="LiveId" clId="{E38AE8C9-883F-4AF2-9C9B-6201401FBA05}" dt="2025-12-11T01:01:47.325" v="132" actId="20577"/>
        <pc:sldMkLst>
          <pc:docMk/>
          <pc:sldMk cId="0" sldId="261"/>
        </pc:sldMkLst>
        <pc:spChg chg="mod">
          <ac:chgData name="Maurice Andraos" userId="de8dfe4a5433e0b6" providerId="LiveId" clId="{E38AE8C9-883F-4AF2-9C9B-6201401FBA05}" dt="2025-12-11T01:01:47.325" v="132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Maurice Andraos" userId="de8dfe4a5433e0b6" providerId="LiveId" clId="{E38AE8C9-883F-4AF2-9C9B-6201401FBA05}" dt="2025-12-11T01:06:29.730" v="134" actId="207"/>
        <pc:sldMkLst>
          <pc:docMk/>
          <pc:sldMk cId="0" sldId="262"/>
        </pc:sldMkLst>
        <pc:spChg chg="mod">
          <ac:chgData name="Maurice Andraos" userId="de8dfe4a5433e0b6" providerId="LiveId" clId="{E38AE8C9-883F-4AF2-9C9B-6201401FBA05}" dt="2025-12-11T01:06:29.730" v="134" actId="20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Maurice Andraos" userId="de8dfe4a5433e0b6" providerId="LiveId" clId="{E38AE8C9-883F-4AF2-9C9B-6201401FBA05}" dt="2025-12-11T01:12:17.192" v="243" actId="20577"/>
        <pc:sldMkLst>
          <pc:docMk/>
          <pc:sldMk cId="0" sldId="263"/>
        </pc:sldMkLst>
        <pc:spChg chg="mod">
          <ac:chgData name="Maurice Andraos" userId="de8dfe4a5433e0b6" providerId="LiveId" clId="{E38AE8C9-883F-4AF2-9C9B-6201401FBA05}" dt="2025-12-11T01:12:17.192" v="243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Maurice Andraos" userId="de8dfe4a5433e0b6" providerId="LiveId" clId="{E38AE8C9-883F-4AF2-9C9B-6201401FBA05}" dt="2025-12-11T01:12:43.950" v="244" actId="113"/>
        <pc:sldMkLst>
          <pc:docMk/>
          <pc:sldMk cId="0" sldId="264"/>
        </pc:sldMkLst>
        <pc:spChg chg="mod">
          <ac:chgData name="Maurice Andraos" userId="de8dfe4a5433e0b6" providerId="LiveId" clId="{E38AE8C9-883F-4AF2-9C9B-6201401FBA05}" dt="2025-12-11T01:12:43.950" v="244" actId="113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Maurice Andraos" userId="de8dfe4a5433e0b6" providerId="LiveId" clId="{E38AE8C9-883F-4AF2-9C9B-6201401FBA05}" dt="2025-12-11T01:13:52.154" v="299" actId="20577"/>
        <pc:sldMkLst>
          <pc:docMk/>
          <pc:sldMk cId="0" sldId="265"/>
        </pc:sldMkLst>
        <pc:spChg chg="mod">
          <ac:chgData name="Maurice Andraos" userId="de8dfe4a5433e0b6" providerId="LiveId" clId="{E38AE8C9-883F-4AF2-9C9B-6201401FBA05}" dt="2025-12-11T01:13:52.154" v="299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Maurice Andraos" userId="de8dfe4a5433e0b6" providerId="LiveId" clId="{E38AE8C9-883F-4AF2-9C9B-6201401FBA05}" dt="2025-12-11T01:17:10.424" v="300" actId="113"/>
        <pc:sldMkLst>
          <pc:docMk/>
          <pc:sldMk cId="0" sldId="266"/>
        </pc:sldMkLst>
        <pc:spChg chg="mod">
          <ac:chgData name="Maurice Andraos" userId="de8dfe4a5433e0b6" providerId="LiveId" clId="{E38AE8C9-883F-4AF2-9C9B-6201401FBA05}" dt="2025-12-11T01:17:10.424" v="300" actId="113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Maurice Andraos" userId="de8dfe4a5433e0b6" providerId="LiveId" clId="{E38AE8C9-883F-4AF2-9C9B-6201401FBA05}" dt="2025-12-11T01:17:45.409" v="307" actId="20577"/>
        <pc:sldMkLst>
          <pc:docMk/>
          <pc:sldMk cId="0" sldId="267"/>
        </pc:sldMkLst>
        <pc:spChg chg="mod">
          <ac:chgData name="Maurice Andraos" userId="de8dfe4a5433e0b6" providerId="LiveId" clId="{E38AE8C9-883F-4AF2-9C9B-6201401FBA05}" dt="2025-12-11T01:17:45.409" v="307" actId="20577"/>
          <ac:spMkLst>
            <pc:docMk/>
            <pc:sldMk cId="0" sldId="267"/>
            <ac:spMk id="2" creationId="{00000000-0000-0000-0000-000000000000}"/>
          </ac:spMkLst>
        </pc:spChg>
      </pc:sldChg>
      <pc:sldChg chg="modSp mod">
        <pc:chgData name="Maurice Andraos" userId="de8dfe4a5433e0b6" providerId="LiveId" clId="{E38AE8C9-883F-4AF2-9C9B-6201401FBA05}" dt="2025-12-11T01:41:46.764" v="308" actId="113"/>
        <pc:sldMkLst>
          <pc:docMk/>
          <pc:sldMk cId="0" sldId="268"/>
        </pc:sldMkLst>
        <pc:spChg chg="mod">
          <ac:chgData name="Maurice Andraos" userId="de8dfe4a5433e0b6" providerId="LiveId" clId="{E38AE8C9-883F-4AF2-9C9B-6201401FBA05}" dt="2025-12-11T01:41:46.764" v="308" actId="113"/>
          <ac:spMkLst>
            <pc:docMk/>
            <pc:sldMk cId="0" sldId="26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5C71A-AE85-4478-92BE-45B78DA92400}" type="datetimeFigureOut">
              <a:rPr lang="en-CA" smtClean="0"/>
              <a:t>2025-12-10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8C1A6-91F3-4D71-88FD-F3D851AD03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111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7081-CB59-45BE-8A3B-2345D2FA2429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E325-6652-4280-9C34-B63395749699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45CB-FA20-4178-BBAC-5B7C37319FD2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3473C-5178-4CAE-B05E-922AAEF9248A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B7E8-C072-46DB-ADA4-CB30D9A4F292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01AF-7553-47BD-ADFC-7829B7D0FED9}" type="datetime1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0EEA-A1A2-45A3-B446-D194B0A8616A}" type="datetime1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4587-134D-4131-8627-0595B8230584}" type="datetime1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3EBE-97AF-4758-8619-B5ED40D249AB}" type="datetime1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3475B-3286-4316-BA29-3BD6D68F8DF7}" type="datetime1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4229-2911-479E-9838-A4B1591FD204}" type="datetime1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E1B64-38EB-4D4B-B4D5-4EBCCCBEE3A0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Séance 15 – Ordonnancement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Superviseurs de production – Formation continue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RE" sz="3600" noProof="0" dirty="0"/>
              <a:t>Mini-activité – Urgences sur la ligne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noProof="0" dirty="0"/>
              <a:t>Question pour les participants :</a:t>
            </a:r>
          </a:p>
          <a:p>
            <a:pPr marL="0" indent="0">
              <a:buNone/>
            </a:pPr>
            <a:r>
              <a:rPr lang="fr-FR" sz="2000" noProof="0" dirty="0"/>
              <a:t>« Quelles urgences avez-vous rencontrées cette semaine sur votre ligne ? »</a:t>
            </a:r>
          </a:p>
          <a:p>
            <a:endParaRPr lang="fr-FR" sz="2000" noProof="0" dirty="0"/>
          </a:p>
          <a:p>
            <a:r>
              <a:rPr lang="fr-FR" sz="2000" noProof="0" dirty="0"/>
              <a:t>Panne machine ?</a:t>
            </a:r>
          </a:p>
          <a:p>
            <a:r>
              <a:rPr lang="fr-FR" sz="2000" noProof="0" dirty="0"/>
              <a:t>Client qui appelle pour accélérer une commande ?</a:t>
            </a:r>
          </a:p>
          <a:p>
            <a:r>
              <a:rPr lang="fr-FR" sz="2000" noProof="0" dirty="0"/>
              <a:t>Matière manquante ?</a:t>
            </a:r>
          </a:p>
          <a:p>
            <a:r>
              <a:rPr lang="fr-FR" sz="2000" noProof="0" dirty="0"/>
              <a:t>Problème qualité ?</a:t>
            </a:r>
          </a:p>
          <a:p>
            <a:r>
              <a:rPr lang="fr-FR" sz="2000" noProof="0" dirty="0"/>
              <a:t>Manque d’opérateurs ?</a:t>
            </a:r>
          </a:p>
          <a:p>
            <a:r>
              <a:rPr lang="fr-FR" sz="2000" dirty="0"/>
              <a:t>Informaticiens absents (ERP)</a:t>
            </a:r>
          </a:p>
          <a:p>
            <a:r>
              <a:rPr lang="fr-FR" sz="2000" noProof="0" dirty="0"/>
              <a:t>Absences non planifiées</a:t>
            </a:r>
          </a:p>
          <a:p>
            <a:endParaRPr lang="fr-FR" sz="2000" noProof="0" dirty="0"/>
          </a:p>
          <a:p>
            <a:pPr marL="0" indent="0">
              <a:buNone/>
            </a:pPr>
            <a:r>
              <a:rPr lang="fr-FR" sz="2000" noProof="0" dirty="0"/>
              <a:t>→ Écrire au tableau → on s’en sert dans les exercices plus tard.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CB826-08FF-C49E-1A5E-29AFD71D8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sz="3600" noProof="0" dirty="0"/>
              <a:t>Pourquoi utiliser des règles d’ordonnancement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RE" sz="2000" b="1" noProof="0" dirty="0"/>
              <a:t>Objectif pour les superviseurs </a:t>
            </a:r>
            <a:r>
              <a:rPr lang="fr-RE" sz="2000" noProof="0" dirty="0"/>
              <a:t>:</a:t>
            </a:r>
          </a:p>
          <a:p>
            <a:r>
              <a:rPr lang="fr-RE" sz="2000" noProof="0" dirty="0"/>
              <a:t>Prioriser les jobs de façon logique et cohérente, même en cas d’urgence.</a:t>
            </a:r>
          </a:p>
          <a:p>
            <a:r>
              <a:rPr lang="fr-RE" sz="2000" noProof="0" dirty="0"/>
              <a:t>Stabiliser le flux et réduire les retards.</a:t>
            </a:r>
          </a:p>
          <a:p>
            <a:r>
              <a:rPr lang="fr-RE" sz="2000" noProof="0" dirty="0"/>
              <a:t>Avoir un langage commun avec l’ingénierie &amp; la planification.</a:t>
            </a:r>
          </a:p>
          <a:p>
            <a:r>
              <a:rPr lang="fr-RE" sz="2000" noProof="0" dirty="0"/>
              <a:t>Rendre le système prévisible.</a:t>
            </a:r>
          </a:p>
          <a:p>
            <a:endParaRPr lang="fr-RE" sz="2000" noProof="0" dirty="0"/>
          </a:p>
          <a:p>
            <a:r>
              <a:rPr lang="fr-RE" sz="2000" b="1" noProof="0" dirty="0"/>
              <a:t>Message clé :</a:t>
            </a:r>
          </a:p>
          <a:p>
            <a:pPr lvl="1"/>
            <a:r>
              <a:rPr lang="fr-RE" sz="1600" b="1" noProof="0" dirty="0"/>
              <a:t>En usine, un bon ordonnancement repose sur 4 à 6 règles simples, appliquées avec discipline.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924035-7CCB-D8A8-2569-949E845B3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029" sz="3600" b="1" noProof="0" dirty="0"/>
              <a:t>Règle 1</a:t>
            </a:r>
            <a:r>
              <a:rPr lang="fr-029" sz="3600" noProof="0" dirty="0"/>
              <a:t> : FIFO (PAPS) (First In, First Out)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8058"/>
            <a:ext cx="8229600" cy="525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1600" dirty="0"/>
              <a:t>✔️ </a:t>
            </a:r>
            <a:r>
              <a:rPr lang="fr-RE" sz="1600" noProof="0" dirty="0"/>
              <a:t>Définition</a:t>
            </a:r>
          </a:p>
          <a:p>
            <a:r>
              <a:rPr lang="fr-RE" sz="1600" noProof="0" dirty="0"/>
              <a:t>On traite les jobs dans l’ordre où ils arrivent.</a:t>
            </a:r>
          </a:p>
          <a:p>
            <a:endParaRPr lang="fr-RE" sz="1600" noProof="0" dirty="0"/>
          </a:p>
          <a:p>
            <a:pPr marL="0" indent="0">
              <a:buNone/>
            </a:pPr>
            <a:r>
              <a:rPr lang="fr-RE" sz="1600" noProof="0" dirty="0"/>
              <a:t>✔️ Quand utiliser ?</a:t>
            </a:r>
          </a:p>
          <a:p>
            <a:r>
              <a:rPr lang="fr-RE" sz="1600" noProof="0" dirty="0"/>
              <a:t>• Dans les processus continus et stables (emballage, injection plastique, agroalimentaire).</a:t>
            </a:r>
          </a:p>
          <a:p>
            <a:r>
              <a:rPr lang="fr-RE" sz="1600" noProof="0" dirty="0"/>
              <a:t>• Quand le risque d'erreurs ou de mélange est élevé.</a:t>
            </a:r>
          </a:p>
          <a:p>
            <a:endParaRPr lang="fr-RE" sz="1600" noProof="0" dirty="0"/>
          </a:p>
          <a:p>
            <a:pPr marL="0" indent="0">
              <a:buNone/>
            </a:pPr>
            <a:r>
              <a:rPr lang="fr-RE" sz="1600" noProof="0" dirty="0"/>
              <a:t>✔️ Avantages</a:t>
            </a:r>
          </a:p>
          <a:p>
            <a:r>
              <a:rPr lang="fr-RE" sz="1600" noProof="0" dirty="0"/>
              <a:t>• Simple à comprendre</a:t>
            </a:r>
          </a:p>
          <a:p>
            <a:r>
              <a:rPr lang="fr-RE" sz="1600" noProof="0" dirty="0"/>
              <a:t>• Peu de risques d’oublier une commande</a:t>
            </a:r>
          </a:p>
          <a:p>
            <a:r>
              <a:rPr lang="fr-RE" sz="1600" noProof="0" dirty="0"/>
              <a:t>• Évite les files d’attente désordonnées</a:t>
            </a:r>
          </a:p>
          <a:p>
            <a:endParaRPr lang="fr-RE" sz="1600" noProof="0" dirty="0"/>
          </a:p>
          <a:p>
            <a:pPr marL="0" indent="0">
              <a:buNone/>
            </a:pPr>
            <a:r>
              <a:rPr lang="fr-RE" sz="1600" noProof="0" dirty="0"/>
              <a:t>✔️ Limites</a:t>
            </a:r>
          </a:p>
          <a:p>
            <a:r>
              <a:rPr lang="fr-RE" sz="1600" noProof="0" dirty="0"/>
              <a:t>• Ne tient pas compte des dates clients</a:t>
            </a:r>
          </a:p>
          <a:p>
            <a:r>
              <a:rPr lang="fr-RE" sz="1600" noProof="0" dirty="0"/>
              <a:t>• Peut causer des retards importants si un job urgent arrive tard</a:t>
            </a:r>
          </a:p>
          <a:p>
            <a:endParaRPr lang="fr-RE" sz="1600" noProof="0" dirty="0"/>
          </a:p>
          <a:p>
            <a:r>
              <a:rPr lang="fr-RE" sz="1600" b="1" noProof="0" dirty="0"/>
              <a:t>Exemple : Arrivées A → B → C → Ordre A, B, 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F9E0E7-95CB-7271-1FD1-5340FFA85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ML" sz="3600" b="1" noProof="0" dirty="0"/>
              <a:t>Règle 2 : </a:t>
            </a:r>
            <a:r>
              <a:rPr lang="fr-ML" sz="3600" noProof="0" dirty="0"/>
              <a:t>EDD (</a:t>
            </a:r>
            <a:r>
              <a:rPr lang="fr-ML" sz="3600" noProof="0" dirty="0" err="1"/>
              <a:t>Earliest</a:t>
            </a:r>
            <a:r>
              <a:rPr lang="fr-ML" sz="3600" noProof="0" dirty="0"/>
              <a:t> Due Date)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1400" dirty="0"/>
              <a:t>✔️ </a:t>
            </a:r>
            <a:r>
              <a:rPr lang="fr-ML" sz="1400" noProof="0" dirty="0"/>
              <a:t>Définition</a:t>
            </a:r>
          </a:p>
          <a:p>
            <a:r>
              <a:rPr lang="fr-ML" sz="1400" noProof="0" dirty="0"/>
              <a:t>On priorise la commande dont la date de livraison est la plus proche.</a:t>
            </a:r>
          </a:p>
          <a:p>
            <a:endParaRPr lang="fr-ML" sz="1400" noProof="0" dirty="0"/>
          </a:p>
          <a:p>
            <a:pPr marL="0" indent="0">
              <a:buNone/>
            </a:pPr>
            <a:r>
              <a:rPr lang="fr-ML" sz="1400" noProof="0" dirty="0"/>
              <a:t>✔️ Quand utiliser ?</a:t>
            </a:r>
          </a:p>
          <a:p>
            <a:r>
              <a:rPr lang="fr-ML" sz="1400" b="1" noProof="0" dirty="0"/>
              <a:t>Lorsque le service client est la priorité</a:t>
            </a:r>
          </a:p>
          <a:p>
            <a:r>
              <a:rPr lang="fr-ML" sz="1400" noProof="0" dirty="0"/>
              <a:t>En période de surcharge</a:t>
            </a:r>
          </a:p>
          <a:p>
            <a:r>
              <a:rPr lang="fr-ML" sz="1400" noProof="0" dirty="0"/>
              <a:t>Dans les usines à flux variable ou plusieurs modèles (CNC, menuiserie, métal)</a:t>
            </a:r>
          </a:p>
          <a:p>
            <a:pPr marL="0" indent="0">
              <a:buNone/>
            </a:pPr>
            <a:r>
              <a:rPr lang="fr-ML" sz="1400" noProof="0" dirty="0"/>
              <a:t>✔️ Avantages</a:t>
            </a:r>
          </a:p>
          <a:p>
            <a:r>
              <a:rPr lang="fr-ML" sz="1400" noProof="0" dirty="0"/>
              <a:t>Réduit les retards clients</a:t>
            </a:r>
          </a:p>
          <a:p>
            <a:r>
              <a:rPr lang="fr-ML" sz="1400" noProof="0" dirty="0"/>
              <a:t>Facile à appliquer avec un tableau blanc ou Excel</a:t>
            </a:r>
          </a:p>
          <a:p>
            <a:pPr marL="0" indent="0">
              <a:buNone/>
            </a:pPr>
            <a:r>
              <a:rPr lang="fr-ML" sz="1400" noProof="0" dirty="0"/>
              <a:t>✔️ Limites</a:t>
            </a:r>
          </a:p>
          <a:p>
            <a:r>
              <a:rPr lang="fr-ML" sz="1400" noProof="0" dirty="0"/>
              <a:t>Ne tient pas compte des setups</a:t>
            </a:r>
          </a:p>
          <a:p>
            <a:r>
              <a:rPr lang="fr-ML" sz="1400" noProof="0" dirty="0"/>
              <a:t>Peut augmenter le temps total de production</a:t>
            </a:r>
          </a:p>
          <a:p>
            <a:pPr marL="0" indent="0">
              <a:buNone/>
            </a:pPr>
            <a:endParaRPr lang="fr-ML" sz="1400" b="1" noProof="0" dirty="0"/>
          </a:p>
          <a:p>
            <a:pPr marL="0" indent="0">
              <a:buNone/>
            </a:pPr>
            <a:r>
              <a:rPr lang="fr-ML" sz="1400" b="1" noProof="0" dirty="0"/>
              <a:t>Exemple :</a:t>
            </a:r>
          </a:p>
          <a:p>
            <a:r>
              <a:rPr lang="fr-ML" sz="1400" noProof="0" dirty="0"/>
              <a:t>Job   Date livraison</a:t>
            </a:r>
          </a:p>
          <a:p>
            <a:r>
              <a:rPr lang="fr-ML" sz="1400" noProof="0" dirty="0"/>
              <a:t>A     J+4</a:t>
            </a:r>
          </a:p>
          <a:p>
            <a:r>
              <a:rPr lang="fr-ML" sz="1400" noProof="0" dirty="0"/>
              <a:t>B     J+1</a:t>
            </a:r>
          </a:p>
          <a:p>
            <a:r>
              <a:rPr lang="fr-ML" sz="1400" noProof="0" dirty="0"/>
              <a:t>C     J+3</a:t>
            </a:r>
          </a:p>
          <a:p>
            <a:r>
              <a:rPr lang="fr-ML" sz="1400" b="1" noProof="0" dirty="0"/>
              <a:t>Ordre : B → C → A.</a:t>
            </a:r>
            <a:endParaRPr sz="1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DED649-AD7F-D0D5-A750-4CA7A7F5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b="1" noProof="0" dirty="0"/>
              <a:t>Règle 3 </a:t>
            </a:r>
            <a:r>
              <a:rPr lang="fr-FR" sz="3600" noProof="0" dirty="0"/>
              <a:t>: SPT (</a:t>
            </a:r>
            <a:r>
              <a:rPr lang="fr-FR" sz="3600" noProof="0" dirty="0" err="1"/>
              <a:t>Shortest</a:t>
            </a:r>
            <a:r>
              <a:rPr lang="fr-FR" sz="3600" noProof="0" dirty="0"/>
              <a:t> </a:t>
            </a:r>
            <a:r>
              <a:rPr lang="fr-FR" sz="3600" noProof="0" dirty="0" err="1"/>
              <a:t>Processing</a:t>
            </a:r>
            <a:r>
              <a:rPr lang="fr-FR" sz="3600" noProof="0" dirty="0"/>
              <a:t> Time)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3337"/>
            <a:ext cx="8229600" cy="50974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M" sz="1000" noProof="0" dirty="0"/>
              <a:t>✔️ </a:t>
            </a:r>
            <a:r>
              <a:rPr lang="fr-CM" sz="1200" noProof="0" dirty="0"/>
              <a:t>Définition</a:t>
            </a:r>
          </a:p>
          <a:p>
            <a:r>
              <a:rPr lang="fr-CM" sz="1200" noProof="0" dirty="0"/>
              <a:t>On commence par le job le plus court (le plus petit temps de cycle).</a:t>
            </a:r>
          </a:p>
          <a:p>
            <a:endParaRPr lang="fr-CM" sz="1200" noProof="0" dirty="0"/>
          </a:p>
          <a:p>
            <a:pPr marL="0" indent="0">
              <a:buNone/>
            </a:pPr>
            <a:r>
              <a:rPr lang="fr-CM" sz="1200" noProof="0" dirty="0"/>
              <a:t>✔️ Quand utiliser ?</a:t>
            </a:r>
          </a:p>
          <a:p>
            <a:r>
              <a:rPr lang="fr-CM" sz="1200" noProof="0" dirty="0"/>
              <a:t>Pour réduire le temps d’attente moyen</a:t>
            </a:r>
          </a:p>
          <a:p>
            <a:r>
              <a:rPr lang="fr-CM" sz="1200" noProof="0" dirty="0"/>
              <a:t>Sur des machines avec beaucoup de petits jobs</a:t>
            </a:r>
          </a:p>
          <a:p>
            <a:r>
              <a:rPr lang="fr-CM" sz="1200" noProof="0" dirty="0"/>
              <a:t>En atelier métal / électronique / CNC</a:t>
            </a:r>
          </a:p>
          <a:p>
            <a:endParaRPr lang="fr-CM" sz="1200" noProof="0" dirty="0"/>
          </a:p>
          <a:p>
            <a:pPr marL="0" indent="0">
              <a:buNone/>
            </a:pPr>
            <a:r>
              <a:rPr lang="fr-CM" sz="1200" noProof="0" dirty="0"/>
              <a:t>✔️ Avantages</a:t>
            </a:r>
          </a:p>
          <a:p>
            <a:r>
              <a:rPr lang="fr-CM" sz="1200" noProof="0" dirty="0"/>
              <a:t>Très efficace pour faire “avancer la file”</a:t>
            </a:r>
          </a:p>
          <a:p>
            <a:r>
              <a:rPr lang="fr-CM" sz="1200" noProof="0" dirty="0"/>
              <a:t>Réduit les en-cours (WIP)</a:t>
            </a:r>
          </a:p>
          <a:p>
            <a:r>
              <a:rPr lang="fr-CM" sz="1200" noProof="0" dirty="0"/>
              <a:t>Rend l’atelier plus fluide</a:t>
            </a:r>
          </a:p>
          <a:p>
            <a:endParaRPr lang="fr-CM" sz="1200" noProof="0" dirty="0"/>
          </a:p>
          <a:p>
            <a:pPr marL="0" indent="0">
              <a:buNone/>
            </a:pPr>
            <a:r>
              <a:rPr lang="fr-CM" sz="1200" noProof="0" dirty="0"/>
              <a:t>✔️ Limites</a:t>
            </a:r>
          </a:p>
          <a:p>
            <a:r>
              <a:rPr lang="fr-CM" sz="1200" noProof="0" dirty="0"/>
              <a:t>Les jobs longs peuvent attendre très longtemps</a:t>
            </a:r>
          </a:p>
          <a:p>
            <a:r>
              <a:rPr lang="fr-CM" sz="1200" noProof="0" dirty="0"/>
              <a:t>Ne tient pas compte des dates client</a:t>
            </a:r>
          </a:p>
          <a:p>
            <a:endParaRPr lang="fr-CM" sz="1200" noProof="0" dirty="0"/>
          </a:p>
          <a:p>
            <a:pPr marL="0" indent="0">
              <a:buNone/>
            </a:pPr>
            <a:r>
              <a:rPr lang="fr-CM" sz="1200" noProof="0" dirty="0"/>
              <a:t>Exemple :</a:t>
            </a:r>
          </a:p>
          <a:p>
            <a:r>
              <a:rPr lang="fr-CM" sz="1200" noProof="0" dirty="0"/>
              <a:t>Job   Temps (min)</a:t>
            </a:r>
          </a:p>
          <a:p>
            <a:r>
              <a:rPr lang="fr-CM" sz="1200" noProof="0" dirty="0"/>
              <a:t>A     60</a:t>
            </a:r>
          </a:p>
          <a:p>
            <a:r>
              <a:rPr lang="fr-CM" sz="1200" noProof="0" dirty="0"/>
              <a:t>B     15</a:t>
            </a:r>
          </a:p>
          <a:p>
            <a:r>
              <a:rPr lang="fr-CM" sz="1200" noProof="0" dirty="0"/>
              <a:t>C     30</a:t>
            </a:r>
          </a:p>
          <a:p>
            <a:r>
              <a:rPr lang="fr-CM" sz="1200" b="1" noProof="0" dirty="0"/>
              <a:t>Ordre : B → C → A.</a:t>
            </a:r>
            <a:endParaRPr sz="1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ED600-832B-0F59-E3E4-BD9A3AACE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ML" sz="3600" noProof="0" dirty="0"/>
              <a:t>Règle 4 : LPT (</a:t>
            </a:r>
            <a:r>
              <a:rPr lang="fr-ML" sz="3600" noProof="0" dirty="0" err="1"/>
              <a:t>Longest</a:t>
            </a:r>
            <a:r>
              <a:rPr lang="fr-ML" sz="3600" noProof="0" dirty="0"/>
              <a:t> </a:t>
            </a:r>
            <a:r>
              <a:rPr lang="fr-ML" sz="3600" noProof="0" dirty="0" err="1"/>
              <a:t>Processing</a:t>
            </a:r>
            <a:r>
              <a:rPr lang="fr-ML" sz="3600" noProof="0" dirty="0"/>
              <a:t> Time)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H" sz="1600" noProof="0" dirty="0"/>
              <a:t>✔️ Définition</a:t>
            </a:r>
          </a:p>
          <a:p>
            <a:r>
              <a:rPr lang="fr-CH" sz="1600" noProof="0" dirty="0"/>
              <a:t>On commence par les jobs les plus longs.</a:t>
            </a:r>
          </a:p>
          <a:p>
            <a:pPr marL="0" indent="0">
              <a:buNone/>
            </a:pPr>
            <a:r>
              <a:rPr lang="fr-CH" sz="1600" noProof="0" dirty="0"/>
              <a:t>✔️ Quand utiliser ?</a:t>
            </a:r>
          </a:p>
          <a:p>
            <a:r>
              <a:rPr lang="fr-CH" sz="1600" noProof="0" dirty="0"/>
              <a:t>Quand il y a plusieurs machines identiques</a:t>
            </a:r>
          </a:p>
          <a:p>
            <a:r>
              <a:rPr lang="fr-CH" sz="1600" noProof="0" dirty="0"/>
              <a:t>Pour équilibrer la charge sur des centres parallèles</a:t>
            </a:r>
          </a:p>
          <a:p>
            <a:r>
              <a:rPr lang="fr-CH" sz="1600" noProof="0" dirty="0"/>
              <a:t>Exemple : CNC 1 / CNC 2 / CNC 3</a:t>
            </a:r>
          </a:p>
          <a:p>
            <a:pPr marL="0" indent="0">
              <a:buNone/>
            </a:pPr>
            <a:r>
              <a:rPr lang="fr-CH" sz="1600" noProof="0" dirty="0"/>
              <a:t>✔️ Avantages</a:t>
            </a:r>
          </a:p>
          <a:p>
            <a:r>
              <a:rPr lang="fr-CH" sz="1600" noProof="0" dirty="0"/>
              <a:t>Réduit l’inactivité des machines</a:t>
            </a:r>
          </a:p>
          <a:p>
            <a:r>
              <a:rPr lang="fr-CH" sz="1600" noProof="0" dirty="0"/>
              <a:t>Très bon pour répartir le travail uniformément</a:t>
            </a:r>
          </a:p>
          <a:p>
            <a:pPr marL="0" indent="0">
              <a:buNone/>
            </a:pPr>
            <a:r>
              <a:rPr lang="fr-CH" sz="1600" noProof="0" dirty="0"/>
              <a:t>✔️ Limites</a:t>
            </a:r>
          </a:p>
          <a:p>
            <a:r>
              <a:rPr lang="fr-CH" sz="1600" noProof="0" dirty="0"/>
              <a:t>Peu intuitif pour les opérateurs</a:t>
            </a:r>
          </a:p>
          <a:p>
            <a:r>
              <a:rPr lang="fr-CH" sz="1600" noProof="0" dirty="0"/>
              <a:t>Nécessite un minimum de calcul</a:t>
            </a:r>
          </a:p>
          <a:p>
            <a:pPr marL="0" indent="0">
              <a:buNone/>
            </a:pPr>
            <a:r>
              <a:rPr lang="fr-CH" sz="1600" noProof="0" dirty="0"/>
              <a:t>Exemple :</a:t>
            </a:r>
          </a:p>
          <a:p>
            <a:r>
              <a:rPr lang="fr-CH" sz="1600" noProof="0" dirty="0"/>
              <a:t>Jobs (temps) : 60, 45, 30, 25…</a:t>
            </a:r>
          </a:p>
          <a:p>
            <a:r>
              <a:rPr lang="fr-CH" sz="1600" noProof="0" dirty="0"/>
              <a:t>On affecte en premier les jobs longs.</a:t>
            </a:r>
            <a:endParaRPr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FFDD7-9AEC-3A32-5693-DFB6ADDF4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RE" sz="3600" noProof="0" dirty="0"/>
              <a:t>Réduction des setups – règle essentielle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noProof="0" dirty="0"/>
              <a:t>✔️ Principe</a:t>
            </a:r>
          </a:p>
          <a:p>
            <a:r>
              <a:rPr lang="fr-FR" sz="1600" noProof="0" dirty="0"/>
              <a:t>On regroupe les jobs pour minimiser les changements :</a:t>
            </a:r>
          </a:p>
          <a:p>
            <a:r>
              <a:rPr lang="fr-FR" sz="1600" noProof="0" dirty="0"/>
              <a:t>Couleur</a:t>
            </a:r>
          </a:p>
          <a:p>
            <a:r>
              <a:rPr lang="fr-FR" sz="1600" noProof="0" dirty="0"/>
              <a:t>Modèle</a:t>
            </a:r>
          </a:p>
          <a:p>
            <a:r>
              <a:rPr lang="fr-FR" sz="1600" noProof="0" dirty="0"/>
              <a:t>Épaisseur</a:t>
            </a:r>
          </a:p>
          <a:p>
            <a:r>
              <a:rPr lang="fr-FR" sz="1600" noProof="0" dirty="0"/>
              <a:t>Programme CNC</a:t>
            </a:r>
          </a:p>
          <a:p>
            <a:r>
              <a:rPr lang="fr-FR" sz="1600" noProof="0" dirty="0"/>
              <a:t>Type de soudure</a:t>
            </a:r>
          </a:p>
          <a:p>
            <a:r>
              <a:rPr lang="fr-FR" sz="1600" noProof="0" dirty="0"/>
              <a:t>Recette</a:t>
            </a:r>
          </a:p>
          <a:p>
            <a:endParaRPr lang="fr-FR" sz="1600" noProof="0" dirty="0"/>
          </a:p>
          <a:p>
            <a:pPr marL="0" indent="0">
              <a:buNone/>
            </a:pPr>
            <a:r>
              <a:rPr lang="fr-FR" sz="1600" noProof="0" dirty="0"/>
              <a:t>✔️ Pourquoi c’est essentiel ?</a:t>
            </a:r>
          </a:p>
          <a:p>
            <a:r>
              <a:rPr lang="fr-FR" sz="1600" noProof="0" dirty="0"/>
              <a:t>Un setup de 45 minutes, répété 6 fois, c’est 4h30 perdues.</a:t>
            </a:r>
          </a:p>
          <a:p>
            <a:endParaRPr lang="fr-FR" sz="1600" noProof="0" dirty="0"/>
          </a:p>
          <a:p>
            <a:pPr marL="0" indent="0">
              <a:buNone/>
            </a:pPr>
            <a:r>
              <a:rPr lang="fr-FR" sz="1600" noProof="0" dirty="0"/>
              <a:t>✔️ Exemple concret (menuiserie)</a:t>
            </a:r>
          </a:p>
          <a:p>
            <a:r>
              <a:rPr lang="fr-FR" sz="1600" noProof="0" dirty="0"/>
              <a:t>Jobs : Blanc – Blanc – Noir – Blanc</a:t>
            </a:r>
          </a:p>
          <a:p>
            <a:r>
              <a:rPr lang="fr-FR" sz="1600" noProof="0" dirty="0"/>
              <a:t>Ordre optimisé : Blanc – Blanc – Blanc – Noir.</a:t>
            </a:r>
            <a:endParaRPr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4A532F-FB3A-C060-3313-55D344DB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ML" sz="3600" noProof="0" dirty="0"/>
              <a:t>Priorité Goulot (TOC – Theory of </a:t>
            </a:r>
            <a:r>
              <a:rPr lang="fr-ML" sz="3600" noProof="0" dirty="0" err="1"/>
              <a:t>Constraints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noProof="0" dirty="0"/>
              <a:t>✔️ Principe</a:t>
            </a:r>
          </a:p>
          <a:p>
            <a:r>
              <a:rPr lang="fr-FR" sz="1600" noProof="0" dirty="0"/>
              <a:t>La priorité absolue dans l’usine = le goulot.</a:t>
            </a:r>
          </a:p>
          <a:p>
            <a:endParaRPr lang="fr-FR" sz="1600" noProof="0" dirty="0"/>
          </a:p>
          <a:p>
            <a:pPr marL="0" indent="0">
              <a:buNone/>
            </a:pPr>
            <a:r>
              <a:rPr lang="fr-FR" sz="1600" noProof="0" dirty="0"/>
              <a:t>✔️ Rôle du superviseur</a:t>
            </a:r>
          </a:p>
          <a:p>
            <a:r>
              <a:rPr lang="fr-FR" sz="1600" noProof="0" dirty="0"/>
              <a:t>S’assurer que le goulot ne manque jamais de matière</a:t>
            </a:r>
          </a:p>
          <a:p>
            <a:r>
              <a:rPr lang="fr-FR" sz="1600" noProof="0" dirty="0"/>
              <a:t>Prioriser toutes les opérations qui l’alimentent</a:t>
            </a:r>
          </a:p>
          <a:p>
            <a:r>
              <a:rPr lang="fr-FR" sz="1600" noProof="0" dirty="0"/>
              <a:t>Éviter les setups inutiles sur le goulot</a:t>
            </a:r>
          </a:p>
          <a:p>
            <a:endParaRPr lang="fr-FR" sz="1600" noProof="0" dirty="0"/>
          </a:p>
          <a:p>
            <a:pPr marL="0" indent="0">
              <a:buNone/>
            </a:pPr>
            <a:r>
              <a:rPr lang="fr-FR" sz="1600" noProof="0" dirty="0"/>
              <a:t>✔️ Pourquoi c’est critique ?</a:t>
            </a:r>
          </a:p>
          <a:p>
            <a:r>
              <a:rPr lang="fr-FR" sz="1600" noProof="0" dirty="0"/>
              <a:t>Le goulot détermine la capacité globale de l’usine.</a:t>
            </a:r>
          </a:p>
          <a:p>
            <a:endParaRPr lang="fr-FR" sz="1600" noProof="0" dirty="0"/>
          </a:p>
          <a:p>
            <a:pPr marL="0" indent="0">
              <a:buNone/>
            </a:pPr>
            <a:r>
              <a:rPr lang="fr-FR" sz="1600" noProof="0" dirty="0"/>
              <a:t>✔️ Exemple</a:t>
            </a:r>
          </a:p>
          <a:p>
            <a:r>
              <a:rPr lang="fr-FR" sz="1600" noProof="0" dirty="0"/>
              <a:t>Machine goulot : Presse métal</a:t>
            </a:r>
          </a:p>
          <a:p>
            <a:r>
              <a:rPr lang="fr-FR" sz="1600" noProof="0" dirty="0"/>
              <a:t>→ Tout doit être ordonné pour protéger son débit.</a:t>
            </a:r>
            <a:endParaRPr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D66D5-DD28-FE91-EDC8-7C8493F4A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RE" sz="3600" noProof="0" dirty="0"/>
              <a:t>Méthode de Johnson – Objectif &amp;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50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029" sz="1400" noProof="0" dirty="0"/>
              <a:t>✔️ Objectif :</a:t>
            </a:r>
          </a:p>
          <a:p>
            <a:r>
              <a:rPr lang="fr-029" sz="1400" noProof="0" dirty="0"/>
              <a:t>Minimiser le </a:t>
            </a:r>
            <a:r>
              <a:rPr lang="fr-029" sz="1400" noProof="0" dirty="0" err="1"/>
              <a:t>makespan</a:t>
            </a:r>
            <a:r>
              <a:rPr lang="fr-029" sz="1400" noProof="0" dirty="0"/>
              <a:t> (temps total de production)</a:t>
            </a:r>
          </a:p>
          <a:p>
            <a:r>
              <a:rPr lang="fr-029" sz="1400" noProof="0" dirty="0"/>
              <a:t>dans un atelier à 2 machines successives (Machine 1 → Machine 2).</a:t>
            </a:r>
          </a:p>
          <a:p>
            <a:endParaRPr lang="fr-029" sz="1400" noProof="0" dirty="0"/>
          </a:p>
          <a:p>
            <a:pPr marL="0" indent="0">
              <a:buNone/>
            </a:pPr>
            <a:r>
              <a:rPr lang="fr-029" sz="1400" noProof="0" dirty="0"/>
              <a:t>✔️ Conditions d’application :</a:t>
            </a:r>
          </a:p>
          <a:p>
            <a:r>
              <a:rPr lang="fr-029" sz="1400" noProof="0" dirty="0"/>
              <a:t>Les jobs passent obligatoirement sur Machine 1 puis Machine 2.</a:t>
            </a:r>
          </a:p>
          <a:p>
            <a:r>
              <a:rPr lang="fr-029" sz="1400" noProof="0" dirty="0"/>
              <a:t>L’ordre des jobs doit être le même sur les deux machines.</a:t>
            </a:r>
          </a:p>
          <a:p>
            <a:r>
              <a:rPr lang="fr-029" sz="1400" noProof="0" dirty="0"/>
              <a:t>Les temps de traitement sont connus.</a:t>
            </a:r>
          </a:p>
          <a:p>
            <a:r>
              <a:rPr lang="fr-029" sz="1400" noProof="0" dirty="0"/>
              <a:t>Les machines ne peuvent traiter qu’un seul job à la fois.</a:t>
            </a:r>
          </a:p>
          <a:p>
            <a:r>
              <a:rPr lang="fr-029" sz="1400" noProof="0" dirty="0"/>
              <a:t>Pas de préemption (on ne peut pas interrompre un job).</a:t>
            </a:r>
          </a:p>
          <a:p>
            <a:endParaRPr lang="fr-029" sz="1400" noProof="0" dirty="0"/>
          </a:p>
          <a:p>
            <a:pPr marL="0" indent="0">
              <a:buNone/>
            </a:pPr>
            <a:r>
              <a:rPr lang="fr-029" sz="1400" noProof="0" dirty="0"/>
              <a:t>Cas typiques en usine québécoise :</a:t>
            </a:r>
          </a:p>
          <a:p>
            <a:r>
              <a:rPr lang="fr-029" sz="1400" noProof="0" dirty="0"/>
              <a:t>CNC → ponçage</a:t>
            </a:r>
          </a:p>
          <a:p>
            <a:r>
              <a:rPr lang="fr-029" sz="1400" noProof="0" dirty="0"/>
              <a:t>Débit → perçage</a:t>
            </a:r>
          </a:p>
          <a:p>
            <a:r>
              <a:rPr lang="fr-029" sz="1400" noProof="0" dirty="0"/>
              <a:t>Découpe métal → soudure</a:t>
            </a:r>
          </a:p>
          <a:p>
            <a:r>
              <a:rPr lang="fr-029" sz="1400" noProof="0" dirty="0"/>
              <a:t>SMT → assemblage manuel</a:t>
            </a:r>
          </a:p>
          <a:p>
            <a:r>
              <a:rPr lang="fr-029" sz="1400" noProof="0" dirty="0"/>
              <a:t>Mélange → cuisson</a:t>
            </a:r>
          </a:p>
          <a:p>
            <a:r>
              <a:rPr lang="fr-029" sz="1400" noProof="0" dirty="0"/>
              <a:t>Pliage → peinture</a:t>
            </a:r>
            <a:endParaRPr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2BA54-870A-9373-433B-D824E679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ML" sz="3600" noProof="0" dirty="0"/>
              <a:t>Méthode de Johnson – Règle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LU" sz="1800" b="1" noProof="0" dirty="0"/>
              <a:t>Étapes :</a:t>
            </a:r>
          </a:p>
          <a:p>
            <a:pPr marL="0" indent="0">
              <a:buNone/>
            </a:pPr>
            <a:r>
              <a:rPr lang="fr-LU" sz="1800" noProof="0" dirty="0"/>
              <a:t>1️⃣ Lister tous les jobs et leurs temps sur Machine 1 et Machine 2.</a:t>
            </a:r>
          </a:p>
          <a:p>
            <a:pPr marL="0" indent="0">
              <a:buNone/>
            </a:pPr>
            <a:r>
              <a:rPr lang="fr-LU" sz="1800" noProof="0" dirty="0"/>
              <a:t>2️⃣ Trouver le plus petit temps parmi tous les temps (toutes machines confondues).</a:t>
            </a:r>
          </a:p>
          <a:p>
            <a:pPr marL="0" indent="0">
              <a:buNone/>
            </a:pPr>
            <a:r>
              <a:rPr lang="fr-LU" sz="1800" noProof="0" dirty="0"/>
              <a:t>3️⃣ Si ce plus petit temps est sur Machine 1, placer le job le plus tôt possible dans la séquence.</a:t>
            </a:r>
          </a:p>
          <a:p>
            <a:pPr marL="0" indent="0">
              <a:buNone/>
            </a:pPr>
            <a:r>
              <a:rPr lang="fr-LU" sz="1800" noProof="0" dirty="0"/>
              <a:t>4️⃣ Si ce plus petit temps est sur Machine 2, placer le job le plus tard possible dans la séquence.</a:t>
            </a:r>
          </a:p>
          <a:p>
            <a:pPr marL="0" indent="0">
              <a:buNone/>
            </a:pPr>
            <a:r>
              <a:rPr lang="fr-LU" sz="1800" noProof="0" dirty="0"/>
              <a:t>5️⃣ Retirer ce job de la liste.</a:t>
            </a:r>
          </a:p>
          <a:p>
            <a:pPr marL="0" indent="0">
              <a:buNone/>
            </a:pPr>
            <a:r>
              <a:rPr lang="fr-LU" sz="1800" noProof="0" dirty="0"/>
              <a:t>6️⃣ Recommencer jusqu'à ce que tous les jobs soient placés.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78D91F-6E80-CF17-07AF-324401C88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M" sz="3600" noProof="0" dirty="0"/>
              <a:t>Rôle du planificateur (Planning / MPS) – Vue macro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noProof="0" dirty="0"/>
              <a:t>Travaille sur un horizon moyen/long terme : semaine, mois.</a:t>
            </a:r>
          </a:p>
          <a:p>
            <a:pPr marL="0" indent="0">
              <a:buNone/>
            </a:pPr>
            <a:r>
              <a:rPr lang="fr-FR" sz="1800" noProof="0" dirty="0"/>
              <a:t>Utilise l’ERP, le MPS, les prévisions, les commandes clients.</a:t>
            </a:r>
          </a:p>
          <a:p>
            <a:pPr marL="0" indent="0">
              <a:buNone/>
            </a:pPr>
            <a:r>
              <a:rPr lang="fr-FR" sz="1800" noProof="0" dirty="0"/>
              <a:t>S’assure que :</a:t>
            </a:r>
          </a:p>
          <a:p>
            <a:pPr marL="0" indent="0">
              <a:buNone/>
            </a:pPr>
            <a:r>
              <a:rPr lang="fr-FR" sz="1800" noProof="0" dirty="0"/>
              <a:t>   – la capacité globale est suffisante</a:t>
            </a:r>
          </a:p>
          <a:p>
            <a:pPr marL="0" indent="0">
              <a:buNone/>
            </a:pPr>
            <a:r>
              <a:rPr lang="fr-FR" sz="1800" noProof="0" dirty="0"/>
              <a:t>   – les matières premières seront disponibles</a:t>
            </a:r>
          </a:p>
          <a:p>
            <a:pPr marL="0" indent="0">
              <a:buNone/>
            </a:pPr>
            <a:r>
              <a:rPr lang="fr-FR" sz="1800" noProof="0" dirty="0"/>
              <a:t>  – les dates de livraison sont réalistes</a:t>
            </a:r>
          </a:p>
          <a:p>
            <a:pPr marL="0" indent="0">
              <a:buNone/>
            </a:pPr>
            <a:r>
              <a:rPr lang="fr-FR" sz="1800" noProof="0" dirty="0"/>
              <a:t>• Produit :</a:t>
            </a:r>
          </a:p>
          <a:p>
            <a:pPr marL="0" indent="0">
              <a:buNone/>
            </a:pPr>
            <a:r>
              <a:rPr lang="fr-FR" sz="1800" noProof="0" dirty="0"/>
              <a:t>   – Plan directeur de production (MPS)</a:t>
            </a:r>
          </a:p>
          <a:p>
            <a:pPr marL="0" indent="0">
              <a:buNone/>
            </a:pPr>
            <a:r>
              <a:rPr lang="fr-FR" sz="1800" noProof="0" dirty="0"/>
              <a:t>  – Besoins matières (MRP)</a:t>
            </a:r>
          </a:p>
          <a:p>
            <a:pPr marL="0" indent="0">
              <a:buNone/>
            </a:pPr>
            <a:r>
              <a:rPr lang="fr-FR" sz="1800" noProof="0" dirty="0"/>
              <a:t>   – Charge globale par département</a:t>
            </a:r>
          </a:p>
          <a:p>
            <a:endParaRPr lang="fr-FR" sz="1800" noProof="0" dirty="0"/>
          </a:p>
          <a:p>
            <a:r>
              <a:rPr lang="fr-FR" sz="1800" noProof="0" dirty="0"/>
              <a:t>ERP* : Enterprise Resource Planning – gestion intégrée des processus clés de l’entreprise.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22372-7D23-FDF7-588E-B21D0BFA4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MA" noProof="0" dirty="0"/>
              <a:t>Johnson – Exemple complet (6 jobs)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1400" noProof="0" dirty="0"/>
              <a:t>Job   M1 (min)   M2 (min)</a:t>
            </a:r>
          </a:p>
          <a:p>
            <a:r>
              <a:rPr lang="fr-FR" sz="1400" noProof="0" dirty="0"/>
              <a:t>A     8           13</a:t>
            </a:r>
          </a:p>
          <a:p>
            <a:r>
              <a:rPr lang="fr-FR" sz="1400" noProof="0" dirty="0"/>
              <a:t>B     12          6</a:t>
            </a:r>
          </a:p>
          <a:p>
            <a:r>
              <a:rPr lang="fr-FR" sz="1400" noProof="0" dirty="0"/>
              <a:t>C     9           5</a:t>
            </a:r>
          </a:p>
          <a:p>
            <a:r>
              <a:rPr lang="fr-FR" sz="1400" noProof="0" dirty="0"/>
              <a:t>D     7           10</a:t>
            </a:r>
          </a:p>
          <a:p>
            <a:r>
              <a:rPr lang="fr-FR" sz="1400" noProof="0" dirty="0"/>
              <a:t>E     15          12</a:t>
            </a:r>
          </a:p>
          <a:p>
            <a:r>
              <a:rPr lang="fr-FR" sz="1400" noProof="0" dirty="0"/>
              <a:t>F     11          8</a:t>
            </a:r>
          </a:p>
          <a:p>
            <a:endParaRPr lang="fr-FR" sz="1400" noProof="0" dirty="0"/>
          </a:p>
          <a:p>
            <a:pPr marL="0" indent="0">
              <a:buNone/>
            </a:pPr>
            <a:r>
              <a:rPr lang="fr-FR" sz="1400" noProof="0" dirty="0"/>
              <a:t>Étapes clés :</a:t>
            </a:r>
          </a:p>
          <a:p>
            <a:r>
              <a:rPr lang="fr-FR" sz="1400" noProof="0" dirty="0"/>
              <a:t>Plus petit temps = 5 (C, M2) → placer en dernier.</a:t>
            </a:r>
          </a:p>
          <a:p>
            <a:r>
              <a:rPr lang="fr-FR" sz="1400" noProof="0" dirty="0"/>
              <a:t>Temps suivant = 6 (B, M2) → placer avant C.</a:t>
            </a:r>
          </a:p>
          <a:p>
            <a:r>
              <a:rPr lang="fr-FR" sz="1400" noProof="0" dirty="0"/>
              <a:t>Temps suivant = 7 (D, M1) → placer en premier.</a:t>
            </a:r>
          </a:p>
          <a:p>
            <a:r>
              <a:rPr lang="fr-FR" sz="1400" noProof="0" dirty="0"/>
              <a:t>Puis A (M1), F (M2), et finalement E.</a:t>
            </a:r>
          </a:p>
          <a:p>
            <a:endParaRPr lang="fr-FR" sz="1400" noProof="0" dirty="0"/>
          </a:p>
          <a:p>
            <a:pPr marL="0" indent="0">
              <a:buNone/>
            </a:pPr>
            <a:r>
              <a:rPr lang="fr-FR" sz="1400" noProof="0" dirty="0"/>
              <a:t>Séquence finale optimale :</a:t>
            </a:r>
          </a:p>
          <a:p>
            <a:pPr marL="0" indent="0">
              <a:buNone/>
            </a:pPr>
            <a:r>
              <a:rPr lang="fr-FR" sz="1400" noProof="0" dirty="0"/>
              <a:t>👉 D → A → E → F → B → C</a:t>
            </a:r>
          </a:p>
          <a:p>
            <a:endParaRPr lang="fr-FR" sz="1400" noProof="0" dirty="0"/>
          </a:p>
          <a:p>
            <a:r>
              <a:rPr lang="fr-FR" sz="1400" noProof="0" dirty="0"/>
              <a:t>Cette séquence minimise le </a:t>
            </a:r>
            <a:r>
              <a:rPr lang="fr-FR" sz="1400" noProof="0" dirty="0" err="1"/>
              <a:t>makespan</a:t>
            </a:r>
            <a:r>
              <a:rPr lang="fr-FR" sz="1400" noProof="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2E04F-0ED3-BDA5-0B01-207E928E5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Johnson – Tableau de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RE" sz="1400" noProof="0" dirty="0"/>
              <a:t>Tableau M1 / M2 :</a:t>
            </a:r>
          </a:p>
          <a:p>
            <a:endParaRPr lang="fr-RE" sz="1400" noProof="0" dirty="0"/>
          </a:p>
          <a:p>
            <a:r>
              <a:rPr lang="fr-RE" sz="1400" noProof="0" dirty="0"/>
              <a:t>Job   Début M1   Fin M1   Début M2   Fin M2</a:t>
            </a:r>
          </a:p>
          <a:p>
            <a:r>
              <a:rPr lang="fr-RE" sz="1400" noProof="0" dirty="0"/>
              <a:t>D     0          7        7          17</a:t>
            </a:r>
          </a:p>
          <a:p>
            <a:r>
              <a:rPr lang="fr-RE" sz="1400" noProof="0" dirty="0"/>
              <a:t>A     7          15       17         30</a:t>
            </a:r>
          </a:p>
          <a:p>
            <a:r>
              <a:rPr lang="fr-RE" sz="1400" noProof="0" dirty="0"/>
              <a:t>E     15         30       30         42</a:t>
            </a:r>
          </a:p>
          <a:p>
            <a:r>
              <a:rPr lang="fr-RE" sz="1400" noProof="0" dirty="0"/>
              <a:t>F     30         41       42         50</a:t>
            </a:r>
          </a:p>
          <a:p>
            <a:r>
              <a:rPr lang="fr-RE" sz="1400" noProof="0" dirty="0"/>
              <a:t>B     41         53       53         59</a:t>
            </a:r>
          </a:p>
          <a:p>
            <a:r>
              <a:rPr lang="fr-RE" sz="1400" noProof="0" dirty="0"/>
              <a:t>C     53         62       62         67</a:t>
            </a:r>
          </a:p>
          <a:p>
            <a:endParaRPr lang="fr-RE" sz="1400" noProof="0" dirty="0"/>
          </a:p>
          <a:p>
            <a:r>
              <a:rPr lang="fr-RE" sz="1400" noProof="0" dirty="0" err="1"/>
              <a:t>Makespan</a:t>
            </a:r>
            <a:r>
              <a:rPr lang="fr-RE" sz="1400" noProof="0" dirty="0"/>
              <a:t> total = 67 minutes</a:t>
            </a:r>
          </a:p>
          <a:p>
            <a:endParaRPr lang="fr-RE" sz="1400" noProof="0" dirty="0"/>
          </a:p>
          <a:p>
            <a:pPr marL="0" indent="0">
              <a:buNone/>
            </a:pPr>
            <a:r>
              <a:rPr lang="fr-RE" sz="1400" noProof="0" dirty="0"/>
              <a:t>Interprétation :</a:t>
            </a:r>
          </a:p>
          <a:p>
            <a:r>
              <a:rPr lang="fr-RE" sz="1400" noProof="0" dirty="0"/>
              <a:t>Machine 1 travaille sans interruption → très efficace.</a:t>
            </a:r>
          </a:p>
          <a:p>
            <a:r>
              <a:rPr lang="fr-RE" sz="1400" noProof="0" dirty="0"/>
              <a:t>Machine 2 attend moins qu’avec une séquence aléatoire.</a:t>
            </a:r>
          </a:p>
          <a:p>
            <a:r>
              <a:rPr lang="fr-RE" sz="1400" noProof="0" dirty="0"/>
              <a:t>Les temps morts sont minimisés.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E8C33-AAA3-08E4-3940-E6B55337E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MC" sz="3600" noProof="0" dirty="0"/>
              <a:t>Mini-activité – Méthode de Johnson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noProof="0" dirty="0"/>
              <a:t>Exercice (à faire en équipe) :</a:t>
            </a:r>
          </a:p>
          <a:p>
            <a:endParaRPr lang="fr-FR" sz="1600" noProof="0" dirty="0"/>
          </a:p>
          <a:p>
            <a:r>
              <a:rPr lang="fr-FR" sz="1600" noProof="0" dirty="0"/>
              <a:t>Job   M1   M2</a:t>
            </a:r>
          </a:p>
          <a:p>
            <a:r>
              <a:rPr lang="fr-FR" sz="1600" noProof="0" dirty="0"/>
              <a:t>A     4    12</a:t>
            </a:r>
          </a:p>
          <a:p>
            <a:r>
              <a:rPr lang="fr-FR" sz="1600" noProof="0" dirty="0"/>
              <a:t>B     15   7</a:t>
            </a:r>
          </a:p>
          <a:p>
            <a:r>
              <a:rPr lang="fr-FR" sz="1600" noProof="0" dirty="0"/>
              <a:t>C     9    10</a:t>
            </a:r>
          </a:p>
          <a:p>
            <a:r>
              <a:rPr lang="fr-FR" sz="1600" noProof="0" dirty="0"/>
              <a:t>D     3    8</a:t>
            </a:r>
          </a:p>
          <a:p>
            <a:r>
              <a:rPr lang="fr-FR" sz="1600" noProof="0" dirty="0"/>
              <a:t>E     6    14</a:t>
            </a:r>
          </a:p>
          <a:p>
            <a:endParaRPr lang="fr-FR" sz="1600" noProof="0" dirty="0"/>
          </a:p>
          <a:p>
            <a:r>
              <a:rPr lang="fr-FR" sz="1600" noProof="0" dirty="0"/>
              <a:t>Questions :</a:t>
            </a:r>
          </a:p>
          <a:p>
            <a:r>
              <a:rPr lang="fr-FR" sz="1600" noProof="0" dirty="0"/>
              <a:t>1. Appliquer la méthode de Johnson.</a:t>
            </a:r>
          </a:p>
          <a:p>
            <a:r>
              <a:rPr lang="fr-FR" sz="1600" noProof="0" dirty="0"/>
              <a:t>2. Trouver la séquence optimale.</a:t>
            </a:r>
          </a:p>
          <a:p>
            <a:r>
              <a:rPr lang="fr-FR" sz="1600" noProof="0" dirty="0"/>
              <a:t>3. Simuler le </a:t>
            </a:r>
            <a:r>
              <a:rPr lang="fr-FR" sz="1600" noProof="0" dirty="0" err="1"/>
              <a:t>makespan</a:t>
            </a:r>
            <a:r>
              <a:rPr lang="fr-FR" sz="1600" noProof="0" dirty="0"/>
              <a:t>.</a:t>
            </a:r>
          </a:p>
          <a:p>
            <a:r>
              <a:rPr lang="fr-FR" sz="1600" noProof="0" dirty="0"/>
              <a:t>4. Comparer à une séquence “au hasard”.</a:t>
            </a:r>
          </a:p>
          <a:p>
            <a:r>
              <a:rPr lang="fr-FR" sz="1600" noProof="0" dirty="0"/>
              <a:t>5. Identifier les temps d’attente entre M1 et M2.</a:t>
            </a:r>
            <a:endParaRPr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E4D29-E707-9C87-65B3-C1BB12B2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noProof="0" dirty="0"/>
              <a:t>Comment choisir la bonne règle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1600" noProof="0" dirty="0"/>
              <a:t>Situation réelle      Règle recommandée</a:t>
            </a:r>
          </a:p>
          <a:p>
            <a:r>
              <a:rPr lang="fr-CA" sz="1600" noProof="0" dirty="0"/>
              <a:t>Beaucoup d’urgences clients   → EDD</a:t>
            </a:r>
          </a:p>
          <a:p>
            <a:r>
              <a:rPr lang="fr-CA" sz="1600" noProof="0" dirty="0"/>
              <a:t>Beaucoup de petits jobs       → SPT</a:t>
            </a:r>
          </a:p>
          <a:p>
            <a:r>
              <a:rPr lang="fr-CA" sz="1600" noProof="0" dirty="0"/>
              <a:t>Plusieurs machines identiques → LPT</a:t>
            </a:r>
          </a:p>
          <a:p>
            <a:r>
              <a:rPr lang="fr-CA" sz="1600" noProof="0" dirty="0"/>
              <a:t>Problèmes de setups longs     → Minimisation des setups</a:t>
            </a:r>
          </a:p>
          <a:p>
            <a:r>
              <a:rPr lang="fr-CA" sz="1600" noProof="0" dirty="0"/>
              <a:t>Machine goulot critique       → Priorité goulot (TOC)</a:t>
            </a:r>
          </a:p>
          <a:p>
            <a:r>
              <a:rPr lang="fr-CA" sz="1600" noProof="0" dirty="0"/>
              <a:t>Flux simple et stable         → FIFO</a:t>
            </a:r>
          </a:p>
          <a:p>
            <a:endParaRPr lang="fr-CA" sz="1600" noProof="0" dirty="0"/>
          </a:p>
          <a:p>
            <a:pPr marL="0" indent="0">
              <a:buNone/>
            </a:pPr>
            <a:r>
              <a:rPr lang="fr-CA" sz="1600" noProof="0" dirty="0"/>
              <a:t>Message clé :</a:t>
            </a:r>
          </a:p>
          <a:p>
            <a:r>
              <a:rPr lang="fr-CA" sz="1600" noProof="0" dirty="0"/>
              <a:t>On combine souvent 2 ou 3 règles dans une même journée.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ED474-94AF-715E-F57C-8E16EEAD4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Mini-</a:t>
            </a:r>
            <a:r>
              <a:rPr sz="3600" dirty="0" err="1"/>
              <a:t>cas</a:t>
            </a:r>
            <a:r>
              <a:rPr sz="3600" dirty="0"/>
              <a:t> pratique – Atelier CNC (5 jobs)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CA" sz="1600" noProof="0" dirty="0"/>
              <a:t>Job   Temps (min)   Date livraison   Couleur</a:t>
            </a:r>
          </a:p>
          <a:p>
            <a:r>
              <a:rPr lang="fr-CA" sz="1600" noProof="0" dirty="0"/>
              <a:t>A     25             J+2              Blanc</a:t>
            </a:r>
          </a:p>
          <a:p>
            <a:r>
              <a:rPr lang="fr-CA" sz="1600" noProof="0" dirty="0"/>
              <a:t>B     60             J+1              Noir</a:t>
            </a:r>
          </a:p>
          <a:p>
            <a:r>
              <a:rPr lang="fr-CA" sz="1600" noProof="0" dirty="0"/>
              <a:t>C     15             J+3              Blanc</a:t>
            </a:r>
          </a:p>
          <a:p>
            <a:r>
              <a:rPr lang="fr-CA" sz="1600" noProof="0" dirty="0"/>
              <a:t>D     40             J+1              Blanc</a:t>
            </a:r>
          </a:p>
          <a:p>
            <a:r>
              <a:rPr lang="fr-CA" sz="1600" noProof="0" dirty="0"/>
              <a:t>E     20             J+4              Noir</a:t>
            </a:r>
          </a:p>
          <a:p>
            <a:endParaRPr lang="fr-CA" sz="1600" noProof="0" dirty="0"/>
          </a:p>
          <a:p>
            <a:pPr marL="0" indent="0">
              <a:buNone/>
            </a:pPr>
            <a:r>
              <a:rPr lang="fr-CA" sz="1600" noProof="0" dirty="0"/>
              <a:t>Questions :</a:t>
            </a:r>
          </a:p>
          <a:p>
            <a:r>
              <a:rPr lang="fr-CA" sz="1600" noProof="0" dirty="0"/>
              <a:t>1. Donner la séquence FIFO.</a:t>
            </a:r>
          </a:p>
          <a:p>
            <a:r>
              <a:rPr lang="fr-CA" sz="1600" noProof="0" dirty="0"/>
              <a:t>2. Donner la séquence SPT.</a:t>
            </a:r>
          </a:p>
          <a:p>
            <a:r>
              <a:rPr lang="fr-CA" sz="1600" noProof="0" dirty="0"/>
              <a:t>3. Donner la séquence EDD.</a:t>
            </a:r>
          </a:p>
          <a:p>
            <a:r>
              <a:rPr lang="fr-CA" sz="1600" noProof="0" dirty="0"/>
              <a:t>4. Donner une séquence optimisée (réduction setups + échéances).</a:t>
            </a:r>
          </a:p>
          <a:p>
            <a:endParaRPr lang="fr-CA" sz="1600" noProof="0" dirty="0"/>
          </a:p>
          <a:p>
            <a:pPr marL="0" indent="0">
              <a:buNone/>
            </a:pPr>
            <a:r>
              <a:rPr lang="fr-CA" sz="1600" noProof="0" dirty="0"/>
              <a:t>Discussion :</a:t>
            </a:r>
          </a:p>
          <a:p>
            <a:r>
              <a:rPr lang="fr-CA" sz="1600" noProof="0" dirty="0"/>
              <a:t>• Quel compromis faut-il faire ?</a:t>
            </a:r>
          </a:p>
          <a:p>
            <a:r>
              <a:rPr lang="fr-CA" sz="1600" noProof="0" dirty="0"/>
              <a:t>• Que ferait un superviseur dans un rush ?</a:t>
            </a:r>
            <a:endParaRPr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DFB105-192C-D3A9-E86A-250E81958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Goulot – Définition (TOC)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LU" sz="1600" noProof="0" dirty="0"/>
              <a:t>Le goulot est la machine, l’opération ou la ressource qui limite le débit de toute l’usine.</a:t>
            </a:r>
          </a:p>
          <a:p>
            <a:endParaRPr lang="fr-LU" sz="1600" noProof="0" dirty="0"/>
          </a:p>
          <a:p>
            <a:r>
              <a:rPr lang="fr-LU" sz="1600" noProof="0" dirty="0"/>
              <a:t>« Le système avance à la vitesse de son goulot. »</a:t>
            </a:r>
          </a:p>
          <a:p>
            <a:endParaRPr lang="fr-LU" sz="1600" noProof="0" dirty="0"/>
          </a:p>
          <a:p>
            <a:r>
              <a:rPr lang="fr-LU" sz="1600" noProof="0" dirty="0"/>
              <a:t>Ce peut être :</a:t>
            </a:r>
          </a:p>
          <a:p>
            <a:r>
              <a:rPr lang="fr-LU" sz="1600" noProof="0" dirty="0"/>
              <a:t>• Une machine lente (presse métal, four, CNC)</a:t>
            </a:r>
          </a:p>
          <a:p>
            <a:r>
              <a:rPr lang="fr-LU" sz="1600" noProof="0" dirty="0"/>
              <a:t>• Un poste avec un opérateur hautement qualifié</a:t>
            </a:r>
          </a:p>
          <a:p>
            <a:r>
              <a:rPr lang="fr-LU" sz="1600" noProof="0" dirty="0"/>
              <a:t>• Un processus externe (temps de séchage, cuisson, test électronique)</a:t>
            </a:r>
          </a:p>
          <a:p>
            <a:r>
              <a:rPr lang="fr-LU" sz="1600" noProof="0" dirty="0"/>
              <a:t>• Un service (inspection qualité qui prend du retard)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A298AF-136F-4439-2B65-2F13D74F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I" sz="3600" noProof="0" dirty="0"/>
              <a:t>Pourquoi le goulot est-il si important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b="1" noProof="0" dirty="0"/>
              <a:t>Parce qu’il détermine :</a:t>
            </a:r>
          </a:p>
          <a:p>
            <a:r>
              <a:rPr lang="fr-FR" sz="1800" noProof="0" dirty="0"/>
              <a:t>La capacité maximale de production</a:t>
            </a:r>
          </a:p>
          <a:p>
            <a:r>
              <a:rPr lang="fr-FR" sz="1800" noProof="0" dirty="0"/>
              <a:t>Le lead time</a:t>
            </a:r>
          </a:p>
          <a:p>
            <a:r>
              <a:rPr lang="fr-FR" sz="1800" noProof="0" dirty="0"/>
              <a:t>Les retards clients</a:t>
            </a:r>
          </a:p>
          <a:p>
            <a:r>
              <a:rPr lang="fr-FR" sz="1800" noProof="0" dirty="0"/>
              <a:t>Le niveau d’inventaire en cours (WIP)</a:t>
            </a:r>
          </a:p>
          <a:p>
            <a:r>
              <a:rPr lang="fr-FR" sz="1800" noProof="0" dirty="0"/>
              <a:t>La santé financière de l’usine</a:t>
            </a:r>
          </a:p>
          <a:p>
            <a:endParaRPr lang="fr-FR" sz="1800" noProof="0" dirty="0"/>
          </a:p>
          <a:p>
            <a:pPr marL="0" indent="0">
              <a:buNone/>
            </a:pPr>
            <a:r>
              <a:rPr lang="fr-FR" sz="1800" noProof="0" dirty="0"/>
              <a:t>Message clé :</a:t>
            </a:r>
          </a:p>
          <a:p>
            <a:r>
              <a:rPr lang="fr-FR" sz="1800" noProof="0" dirty="0"/>
              <a:t>Le goulot est la ressource la plus précieuse de l’usine.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6BBE5C-C3D6-DA83-A904-6E93E176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MA" sz="3600" noProof="0" dirty="0"/>
              <a:t>Identifier le goulot sur le plancher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noProof="0" dirty="0"/>
              <a:t>Méthodes simples pour superviseurs :</a:t>
            </a:r>
          </a:p>
          <a:p>
            <a:r>
              <a:rPr lang="fr-FR" sz="1800" noProof="0" dirty="0"/>
              <a:t>1️⃣ Regarder où la file d’attente est toujours pleine</a:t>
            </a:r>
          </a:p>
          <a:p>
            <a:r>
              <a:rPr lang="fr-FR" sz="1800" noProof="0" dirty="0"/>
              <a:t>2️⃣ Observer où les opérateurs disent : « On attend toujours cette machine »</a:t>
            </a:r>
          </a:p>
          <a:p>
            <a:r>
              <a:rPr lang="fr-FR" sz="1800" noProof="0" dirty="0"/>
              <a:t>3️⃣ Analyser la saturation machine (%)</a:t>
            </a:r>
          </a:p>
          <a:p>
            <a:r>
              <a:rPr lang="fr-FR" sz="1800" noProof="0" dirty="0"/>
              <a:t>4️⃣ Écouter les plaintes du service client : « On est encore en retard à cause de l’opération X »</a:t>
            </a:r>
          </a:p>
          <a:p>
            <a:r>
              <a:rPr lang="fr-FR" sz="1800" noProof="0" dirty="0"/>
              <a:t>5️⃣ Surveiller les machines qui n’arrêtent jamais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B6BFE1-3ED1-3501-8C64-65E04860B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D" sz="3600" noProof="0" dirty="0"/>
              <a:t>La règle d’or : le goulot ne doit JAMAIS s’arrêter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RE" sz="1600" noProof="0" dirty="0"/>
              <a:t>Si le goulot s’arrête :</a:t>
            </a:r>
          </a:p>
          <a:p>
            <a:r>
              <a:rPr lang="fr-RE" sz="1600" noProof="0" dirty="0"/>
              <a:t>toute l’usine perd de la capacité</a:t>
            </a:r>
          </a:p>
          <a:p>
            <a:r>
              <a:rPr lang="fr-RE" sz="1600" noProof="0" dirty="0"/>
              <a:t>les délais augmentent</a:t>
            </a:r>
          </a:p>
          <a:p>
            <a:r>
              <a:rPr lang="fr-RE" sz="1600" noProof="0" dirty="0"/>
              <a:t>les clients sont en retard</a:t>
            </a:r>
          </a:p>
          <a:p>
            <a:r>
              <a:rPr lang="fr-RE" sz="1600" noProof="0" dirty="0"/>
              <a:t>les coûts explosent</a:t>
            </a:r>
          </a:p>
          <a:p>
            <a:endParaRPr lang="fr-RE" sz="1600" noProof="0" dirty="0"/>
          </a:p>
          <a:p>
            <a:r>
              <a:rPr lang="fr-RE" sz="1600" noProof="0" dirty="0"/>
              <a:t>Une heure perdue au goulot = une heure perdue pour toute l’usine.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ADF23-0021-EE02-9AD8-3C47D4AE5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 3 tampons TOC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noProof="0" dirty="0"/>
              <a:t>Pour protéger le goulot, on utilise 3 tampons :</a:t>
            </a:r>
          </a:p>
          <a:p>
            <a:endParaRPr lang="fr-FR" sz="1600" noProof="0" dirty="0"/>
          </a:p>
          <a:p>
            <a:pPr marL="0" indent="0">
              <a:buNone/>
            </a:pPr>
            <a:r>
              <a:rPr lang="fr-FR" sz="1600" noProof="0" dirty="0"/>
              <a:t>1️⃣ Tampon amont (avant le goulot)</a:t>
            </a:r>
          </a:p>
          <a:p>
            <a:r>
              <a:rPr lang="fr-FR" sz="1600" noProof="0" dirty="0"/>
              <a:t>= Une petite réserve de pièces pour éviter qu’il ne manque de matière.</a:t>
            </a:r>
          </a:p>
          <a:p>
            <a:endParaRPr lang="fr-FR" sz="1600" noProof="0" dirty="0"/>
          </a:p>
          <a:p>
            <a:pPr marL="0" indent="0">
              <a:buNone/>
            </a:pPr>
            <a:r>
              <a:rPr lang="fr-FR" sz="1600" noProof="0" dirty="0"/>
              <a:t>2️⃣ Tampon aval (après le goulot)</a:t>
            </a:r>
          </a:p>
          <a:p>
            <a:r>
              <a:rPr lang="fr-FR" sz="1600" noProof="0" dirty="0"/>
              <a:t>= Un coussin pour éviter qu’un problème aval n’arrête le goulot.</a:t>
            </a:r>
          </a:p>
          <a:p>
            <a:endParaRPr lang="fr-FR" sz="1600" noProof="0" dirty="0"/>
          </a:p>
          <a:p>
            <a:pPr marL="0" indent="0">
              <a:buNone/>
            </a:pPr>
            <a:r>
              <a:rPr lang="fr-FR" sz="1600" noProof="0" dirty="0"/>
              <a:t>3️⃣ Tampon expédition</a:t>
            </a:r>
          </a:p>
          <a:p>
            <a:r>
              <a:rPr lang="fr-FR" sz="1600" noProof="0" dirty="0"/>
              <a:t>= Une réserve de produits finis permettant d’éviter les retards clients.</a:t>
            </a:r>
          </a:p>
          <a:p>
            <a:endParaRPr lang="fr-FR" sz="1600" noProof="0" dirty="0"/>
          </a:p>
          <a:p>
            <a:pPr marL="0" indent="0">
              <a:buNone/>
            </a:pPr>
            <a:r>
              <a:rPr lang="fr-FR" sz="1600" noProof="0" dirty="0"/>
              <a:t>Exemple visuel :</a:t>
            </a:r>
          </a:p>
          <a:p>
            <a:r>
              <a:rPr lang="fr-FR" sz="1600" noProof="0" dirty="0"/>
              <a:t>Avant → 🟦🟦🟦 → 🔴 GOULET → 🟩🟩 →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7C9B2-8B9B-F6A3-9AD2-5859AF42C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MC" sz="3600" noProof="0" dirty="0"/>
              <a:t>Rôle du superviseur (Ordonnancement terrain) – Vue micro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1800" dirty="0"/>
              <a:t>• </a:t>
            </a:r>
            <a:r>
              <a:rPr lang="fr-CM" sz="1800" noProof="0" dirty="0"/>
              <a:t>Gère la réalité du jour même : imprévus, pannes, urgences.</a:t>
            </a:r>
          </a:p>
          <a:p>
            <a:pPr marL="0" indent="0">
              <a:buNone/>
            </a:pPr>
            <a:r>
              <a:rPr lang="fr-CM" sz="1800" noProof="0" dirty="0"/>
              <a:t>• Décide l’ordre exact dans lequel les jobs passent sur les machines.</a:t>
            </a:r>
          </a:p>
          <a:p>
            <a:pPr marL="0" indent="0">
              <a:buNone/>
            </a:pPr>
            <a:r>
              <a:rPr lang="fr-CM" sz="1800" noProof="0" dirty="0"/>
              <a:t>• Ajuste la séquence selon :</a:t>
            </a:r>
          </a:p>
          <a:p>
            <a:pPr marL="0" indent="0">
              <a:buNone/>
            </a:pPr>
            <a:r>
              <a:rPr lang="fr-CM" sz="1800" noProof="0" dirty="0"/>
              <a:t>  – les absences</a:t>
            </a:r>
          </a:p>
          <a:p>
            <a:pPr marL="0" indent="0">
              <a:buNone/>
            </a:pPr>
            <a:r>
              <a:rPr lang="fr-CM" sz="1800" noProof="0" dirty="0"/>
              <a:t> – les bris</a:t>
            </a:r>
          </a:p>
          <a:p>
            <a:pPr marL="0" indent="0">
              <a:buNone/>
            </a:pPr>
            <a:r>
              <a:rPr lang="fr-CM" sz="1800" noProof="0" dirty="0"/>
              <a:t>  – les temps de réglage réels</a:t>
            </a:r>
          </a:p>
          <a:p>
            <a:pPr marL="0" indent="0">
              <a:buNone/>
            </a:pPr>
            <a:r>
              <a:rPr lang="fr-CM" sz="1800" noProof="0" dirty="0"/>
              <a:t> – la matière réellement disponible</a:t>
            </a:r>
          </a:p>
          <a:p>
            <a:pPr marL="0" indent="0">
              <a:buNone/>
            </a:pPr>
            <a:r>
              <a:rPr lang="fr-CM" sz="1800" noProof="0" dirty="0"/>
              <a:t>• Joue un rôle clé dans le respect des délais.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6AB359-F408-900B-270B-C1D28C9BF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029" sz="3600" noProof="0" dirty="0"/>
              <a:t>Gestion quotidienne du goulot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MA" sz="1600" b="1" noProof="0" dirty="0"/>
              <a:t>Actions terrain essentielles :</a:t>
            </a:r>
          </a:p>
          <a:p>
            <a:endParaRPr lang="fr-MA" sz="1600" noProof="0" dirty="0"/>
          </a:p>
          <a:p>
            <a:pPr marL="0" indent="0">
              <a:buNone/>
            </a:pPr>
            <a:r>
              <a:rPr lang="fr-MA" sz="1600" noProof="0" dirty="0"/>
              <a:t>✔️ 1. Toujours alimenter le goulot</a:t>
            </a:r>
          </a:p>
          <a:p>
            <a:r>
              <a:rPr lang="fr-MA" sz="1600" noProof="0" dirty="0"/>
              <a:t>Vérifier matière</a:t>
            </a:r>
          </a:p>
          <a:p>
            <a:r>
              <a:rPr lang="fr-MA" sz="1600" noProof="0" dirty="0"/>
              <a:t>Vérifier pièces semi-finies</a:t>
            </a:r>
          </a:p>
          <a:p>
            <a:r>
              <a:rPr lang="fr-MA" sz="1600" noProof="0" dirty="0"/>
              <a:t>Lancer les jobs critiques AVANT les autres</a:t>
            </a:r>
          </a:p>
          <a:p>
            <a:endParaRPr lang="fr-MA" sz="1600" noProof="0" dirty="0"/>
          </a:p>
          <a:p>
            <a:pPr marL="0" indent="0">
              <a:buNone/>
            </a:pPr>
            <a:r>
              <a:rPr lang="fr-MA" sz="1600" noProof="0" dirty="0"/>
              <a:t>✔️ 2. Réduire les setups sur le goulot</a:t>
            </a:r>
          </a:p>
          <a:p>
            <a:r>
              <a:rPr lang="fr-MA" sz="1600" noProof="0" dirty="0"/>
              <a:t>Regrouper les jobs par modèle, couleur, recette</a:t>
            </a:r>
          </a:p>
          <a:p>
            <a:r>
              <a:rPr lang="fr-MA" sz="1600" noProof="0" dirty="0"/>
              <a:t>Ne JAMAIS interrompre un cycle</a:t>
            </a:r>
          </a:p>
          <a:p>
            <a:endParaRPr lang="fr-MA" sz="1600" noProof="0" dirty="0"/>
          </a:p>
          <a:p>
            <a:pPr marL="0" indent="0">
              <a:buNone/>
            </a:pPr>
            <a:r>
              <a:rPr lang="fr-MA" sz="1600" noProof="0" dirty="0"/>
              <a:t>✔️ 3. Prioriser le goulot dans toutes les décisions</a:t>
            </a:r>
          </a:p>
          <a:p>
            <a:r>
              <a:rPr lang="fr-MA" sz="1600" noProof="0" dirty="0"/>
              <a:t>Planifier la main-d’œuvre autour du goulot</a:t>
            </a:r>
          </a:p>
          <a:p>
            <a:r>
              <a:rPr lang="fr-MA" sz="1600" noProof="0" dirty="0"/>
              <a:t>Déplacer un opérateur si nécessaire</a:t>
            </a:r>
          </a:p>
          <a:p>
            <a:r>
              <a:rPr lang="fr-MA" sz="1600" noProof="0" dirty="0"/>
              <a:t>Communiquer les priorités à l’équipe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5A783-4431-D4B1-FB29-1C9E1B447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RE" sz="3600" noProof="0" dirty="0"/>
              <a:t>Gestion quotidienne du goulot (suite)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ML" sz="1800" noProof="0" dirty="0"/>
              <a:t>✔️ 4. Surveiller la performance (OEE)</a:t>
            </a:r>
          </a:p>
          <a:p>
            <a:r>
              <a:rPr lang="fr-ML" sz="1800" noProof="0" dirty="0"/>
              <a:t>Temps de marche</a:t>
            </a:r>
          </a:p>
          <a:p>
            <a:r>
              <a:rPr lang="fr-ML" sz="1800" noProof="0" dirty="0"/>
              <a:t>Temps d’arrêt</a:t>
            </a:r>
          </a:p>
          <a:p>
            <a:r>
              <a:rPr lang="fr-ML" sz="1800" noProof="0" dirty="0"/>
              <a:t>Rendement</a:t>
            </a:r>
          </a:p>
          <a:p>
            <a:endParaRPr lang="fr-ML" sz="1800" noProof="0" dirty="0"/>
          </a:p>
          <a:p>
            <a:pPr marL="0" indent="0">
              <a:buNone/>
            </a:pPr>
            <a:r>
              <a:rPr lang="fr-ML" sz="1800" noProof="0" dirty="0"/>
              <a:t>✔️ 5. Bloquer les interruptions inutiles</a:t>
            </a:r>
          </a:p>
          <a:p>
            <a:pPr marL="0" indent="0">
              <a:buNone/>
            </a:pPr>
            <a:r>
              <a:rPr lang="fr-ML" sz="1800" noProof="0" dirty="0"/>
              <a:t>Exemples :</a:t>
            </a:r>
          </a:p>
          <a:p>
            <a:r>
              <a:rPr lang="fr-ML" sz="1800" noProof="0" dirty="0"/>
              <a:t>🚫 Changer un job pour une urgence client (si hors goulot)</a:t>
            </a:r>
          </a:p>
          <a:p>
            <a:r>
              <a:rPr lang="fr-ML" sz="1800" noProof="0" dirty="0"/>
              <a:t>🚫 Faire de la maintenance non planifiée</a:t>
            </a:r>
          </a:p>
          <a:p>
            <a:r>
              <a:rPr lang="fr-ML" sz="1800" noProof="0" dirty="0"/>
              <a:t>🚫 Tester un nouveau programme en pleine production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048C0-D147-CAFF-0FF6-0B523582E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MC" sz="3600" noProof="0" dirty="0"/>
              <a:t>Exemples de goulots – secteurs manufacturiers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1800" b="1" dirty="0"/>
              <a:t>A</a:t>
            </a:r>
            <a:r>
              <a:rPr lang="fr-FR" sz="1800" b="1" noProof="0" dirty="0"/>
              <a:t>. Métal</a:t>
            </a:r>
          </a:p>
          <a:p>
            <a:r>
              <a:rPr lang="fr-FR" sz="1800" noProof="0" dirty="0"/>
              <a:t>Presse hydraulique = goulot</a:t>
            </a:r>
          </a:p>
          <a:p>
            <a:r>
              <a:rPr lang="fr-FR" sz="1800" noProof="0" dirty="0"/>
              <a:t>Conséquence :</a:t>
            </a:r>
          </a:p>
          <a:p>
            <a:r>
              <a:rPr lang="fr-FR" sz="1800" noProof="0" dirty="0"/>
              <a:t>  – on alimente la presse en priorité</a:t>
            </a:r>
          </a:p>
          <a:p>
            <a:r>
              <a:rPr lang="fr-FR" sz="1800" noProof="0" dirty="0"/>
              <a:t>  – la soudure et la peinture s’adaptent à son rythme</a:t>
            </a:r>
          </a:p>
          <a:p>
            <a:endParaRPr lang="fr-FR" sz="1800" noProof="0" dirty="0"/>
          </a:p>
          <a:p>
            <a:pPr marL="0" indent="0">
              <a:buNone/>
            </a:pPr>
            <a:r>
              <a:rPr lang="fr-FR" sz="1800" b="1" noProof="0" dirty="0"/>
              <a:t>B. Bois / Meubles</a:t>
            </a:r>
          </a:p>
          <a:p>
            <a:r>
              <a:rPr lang="fr-FR" sz="1800" noProof="0" dirty="0"/>
              <a:t>CNC 3 axes = goulot</a:t>
            </a:r>
          </a:p>
          <a:p>
            <a:r>
              <a:rPr lang="fr-FR" sz="1800" noProof="0" dirty="0"/>
              <a:t>Solution :</a:t>
            </a:r>
          </a:p>
          <a:p>
            <a:pPr marL="0" indent="0">
              <a:buNone/>
            </a:pPr>
            <a:r>
              <a:rPr lang="fr-FR" sz="1800" noProof="0" dirty="0"/>
              <a:t>  – réduire setups (groupes par modèles)</a:t>
            </a:r>
          </a:p>
          <a:p>
            <a:pPr marL="0" indent="0">
              <a:buNone/>
            </a:pPr>
            <a:r>
              <a:rPr lang="fr-FR" sz="1800" noProof="0" dirty="0"/>
              <a:t>– tampon amont de panneaux</a:t>
            </a:r>
            <a:endParaRPr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69D477-7122-455B-108F-67D794708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M" noProof="0" dirty="0"/>
              <a:t>Exemples de goulots – suite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I" sz="1800" noProof="0" dirty="0"/>
              <a:t>C. Électronique</a:t>
            </a:r>
          </a:p>
          <a:p>
            <a:r>
              <a:rPr lang="fr-CI" sz="1800" noProof="0" dirty="0"/>
              <a:t>Machine SMT (pose composants) = goulot</a:t>
            </a:r>
          </a:p>
          <a:p>
            <a:r>
              <a:rPr lang="fr-CI" sz="1800" noProof="0" dirty="0"/>
              <a:t>Solution :</a:t>
            </a:r>
          </a:p>
          <a:p>
            <a:pPr marL="0" indent="0">
              <a:buNone/>
            </a:pPr>
            <a:r>
              <a:rPr lang="fr-CI" sz="1800" noProof="0" dirty="0"/>
              <a:t>  – aucune interruption en changement de série</a:t>
            </a:r>
          </a:p>
          <a:p>
            <a:pPr marL="0" indent="0">
              <a:buNone/>
            </a:pPr>
            <a:r>
              <a:rPr lang="fr-CI" sz="1800" noProof="0" dirty="0"/>
              <a:t>  – équipes synchronisées</a:t>
            </a:r>
          </a:p>
          <a:p>
            <a:endParaRPr lang="fr-CI" sz="1800" noProof="0" dirty="0"/>
          </a:p>
          <a:p>
            <a:pPr marL="0" indent="0">
              <a:buNone/>
            </a:pPr>
            <a:r>
              <a:rPr lang="fr-CI" sz="1800" noProof="0" dirty="0"/>
              <a:t>D. Agroalimentaire</a:t>
            </a:r>
          </a:p>
          <a:p>
            <a:r>
              <a:rPr lang="fr-CI" sz="1800" noProof="0" dirty="0"/>
              <a:t>Four de cuisson = goulot</a:t>
            </a:r>
          </a:p>
          <a:p>
            <a:r>
              <a:rPr lang="fr-CI" sz="1800" noProof="0" dirty="0"/>
              <a:t>Solution :</a:t>
            </a:r>
          </a:p>
          <a:p>
            <a:pPr marL="0" indent="0">
              <a:buNone/>
            </a:pPr>
            <a:r>
              <a:rPr lang="fr-CI" sz="1800" noProof="0" dirty="0"/>
              <a:t>  – séquence par recettes</a:t>
            </a:r>
          </a:p>
          <a:p>
            <a:pPr marL="0" indent="0">
              <a:buNone/>
            </a:pPr>
            <a:r>
              <a:rPr lang="fr-CI" sz="1800" noProof="0" dirty="0"/>
              <a:t>  – tampon amont (préparation)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71F184-B17D-B15F-E506-0D6D0EDC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noProof="0" dirty="0"/>
              <a:t>Mini-cas pratique – Usine de métal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18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029" sz="1400" noProof="0" dirty="0"/>
              <a:t>Contexte :</a:t>
            </a:r>
          </a:p>
          <a:p>
            <a:r>
              <a:rPr lang="fr-029" sz="1400" noProof="0" dirty="0"/>
              <a:t>Machine goulot : presse hydraulique</a:t>
            </a:r>
          </a:p>
          <a:p>
            <a:r>
              <a:rPr lang="fr-029" sz="1400" noProof="0" dirty="0"/>
              <a:t>Temps cycle : 120 min / pièce</a:t>
            </a:r>
          </a:p>
          <a:p>
            <a:r>
              <a:rPr lang="fr-029" sz="1400" noProof="0" dirty="0"/>
              <a:t>File amont : 3 pièces</a:t>
            </a:r>
          </a:p>
          <a:p>
            <a:r>
              <a:rPr lang="fr-029" sz="1400" noProof="0" dirty="0"/>
              <a:t>File aval : 0 pièce</a:t>
            </a:r>
          </a:p>
          <a:p>
            <a:r>
              <a:rPr lang="fr-029" sz="1400" noProof="0" dirty="0"/>
              <a:t>Temps de réglage : 45 min</a:t>
            </a:r>
          </a:p>
          <a:p>
            <a:r>
              <a:rPr lang="fr-029" sz="1400" noProof="0" dirty="0"/>
              <a:t>Centre en aval : soudure</a:t>
            </a:r>
          </a:p>
          <a:p>
            <a:endParaRPr lang="fr-029" sz="1400" noProof="0" dirty="0"/>
          </a:p>
          <a:p>
            <a:pPr marL="0" indent="0">
              <a:buNone/>
            </a:pPr>
            <a:r>
              <a:rPr lang="fr-029" sz="1400" noProof="0" dirty="0"/>
              <a:t>Problème :</a:t>
            </a:r>
          </a:p>
          <a:p>
            <a:r>
              <a:rPr lang="fr-029" sz="1400" noProof="0" dirty="0"/>
              <a:t>La soudure est en retard, et quelqu'un propose d’arrêter la presse le temps que la soudure “rattrape”.</a:t>
            </a:r>
          </a:p>
          <a:p>
            <a:endParaRPr lang="fr-029" sz="1400" noProof="0" dirty="0"/>
          </a:p>
          <a:p>
            <a:pPr marL="0" indent="0">
              <a:buNone/>
            </a:pPr>
            <a:r>
              <a:rPr lang="fr-029" sz="1400" noProof="0" dirty="0"/>
              <a:t>Question :</a:t>
            </a:r>
          </a:p>
          <a:p>
            <a:r>
              <a:rPr lang="fr-029" sz="1400" noProof="0" dirty="0"/>
              <a:t>➡️ Que doit faire le superviseur, immédiatement ?</a:t>
            </a:r>
          </a:p>
          <a:p>
            <a:endParaRPr lang="fr-029" sz="1400" noProof="0" dirty="0"/>
          </a:p>
          <a:p>
            <a:pPr marL="0" indent="0">
              <a:buNone/>
            </a:pPr>
            <a:r>
              <a:rPr lang="fr-029" sz="1400" noProof="0" dirty="0"/>
              <a:t>Réponse attendue :</a:t>
            </a:r>
          </a:p>
          <a:p>
            <a:r>
              <a:rPr lang="fr-029" sz="1400" noProof="0" dirty="0"/>
              <a:t>NE PAS arrêter la presse</a:t>
            </a:r>
          </a:p>
          <a:p>
            <a:r>
              <a:rPr lang="fr-029" sz="1400" noProof="0" dirty="0"/>
              <a:t>Augmenter le tampon aval (accepter de créer du WIP)</a:t>
            </a:r>
          </a:p>
          <a:p>
            <a:r>
              <a:rPr lang="fr-029" sz="1400" noProof="0" dirty="0"/>
              <a:t>Lancer les jobs compatibles pour éviter un setup inutile</a:t>
            </a:r>
          </a:p>
          <a:p>
            <a:r>
              <a:rPr lang="fr-029" sz="1400" noProof="0" dirty="0"/>
              <a:t>Accélérer la soudure (ajouter un opérateur, prolonger le shift, simplifier des tâches)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22020-EEB7-39B5-8BAE-032BD5DE3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MA" sz="3600" noProof="0" dirty="0"/>
              <a:t>Mini-cas pratique – Atelier de meubles (CNC goulot)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ML" sz="1600" noProof="0" dirty="0"/>
              <a:t>Situation :</a:t>
            </a:r>
          </a:p>
          <a:p>
            <a:r>
              <a:rPr lang="fr-ML" sz="1600" noProof="0" dirty="0"/>
              <a:t>CNC saturée à 102%</a:t>
            </a:r>
          </a:p>
          <a:p>
            <a:r>
              <a:rPr lang="fr-ML" sz="1600" noProof="0" dirty="0"/>
              <a:t>Ponçage, assemblage et emballage sont en attente</a:t>
            </a:r>
          </a:p>
          <a:p>
            <a:r>
              <a:rPr lang="fr-ML" sz="1600" noProof="0" dirty="0"/>
              <a:t>Un changement de programme CNC dure 30 minutes</a:t>
            </a:r>
          </a:p>
          <a:p>
            <a:r>
              <a:rPr lang="fr-ML" sz="1600" noProof="0" dirty="0"/>
              <a:t>4 modèles différents prévus ce matin</a:t>
            </a:r>
          </a:p>
          <a:p>
            <a:endParaRPr lang="fr-ML" sz="1600" noProof="0" dirty="0"/>
          </a:p>
          <a:p>
            <a:pPr marL="0" indent="0">
              <a:buNone/>
            </a:pPr>
            <a:r>
              <a:rPr lang="fr-ML" sz="1600" noProof="0" dirty="0"/>
              <a:t>Question :</a:t>
            </a:r>
          </a:p>
          <a:p>
            <a:r>
              <a:rPr lang="fr-ML" sz="1600" noProof="0" dirty="0"/>
              <a:t>➡️ Comment ordonnancer pour maximiser le débit de l’usine ?</a:t>
            </a:r>
          </a:p>
          <a:p>
            <a:endParaRPr lang="fr-ML" sz="1600" noProof="0" dirty="0"/>
          </a:p>
          <a:p>
            <a:pPr marL="0" indent="0">
              <a:buNone/>
            </a:pPr>
            <a:r>
              <a:rPr lang="fr-ML" sz="1600" noProof="0" dirty="0"/>
              <a:t>Réponse :</a:t>
            </a:r>
          </a:p>
          <a:p>
            <a:r>
              <a:rPr lang="fr-ML" sz="1600" noProof="0" dirty="0"/>
              <a:t>Regrouper les modèles identiques pour réduire setups</a:t>
            </a:r>
          </a:p>
          <a:p>
            <a:r>
              <a:rPr lang="fr-ML" sz="1600" noProof="0" dirty="0"/>
              <a:t>Séquencer les jobs les plus longs en premier</a:t>
            </a:r>
          </a:p>
          <a:p>
            <a:r>
              <a:rPr lang="fr-ML" sz="1600" noProof="0" dirty="0"/>
              <a:t>Augmenter le tampon amont CNC</a:t>
            </a:r>
          </a:p>
          <a:p>
            <a:r>
              <a:rPr lang="fr-ML" sz="1600" noProof="0" dirty="0"/>
              <a:t>Communiquer clairement la séquence à l’équipe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838DA-DE14-7784-9F71-F8DC8B88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Synthèse – Gestion du goulot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MA" sz="1600" noProof="0" dirty="0"/>
              <a:t>Les superviseurs doivent retenir :</a:t>
            </a:r>
          </a:p>
          <a:p>
            <a:pPr marL="0" indent="0">
              <a:buNone/>
            </a:pPr>
            <a:r>
              <a:rPr lang="fr-MA" sz="1600" noProof="0" dirty="0"/>
              <a:t>1. Identifier le goulot</a:t>
            </a:r>
          </a:p>
          <a:p>
            <a:pPr marL="0" indent="0">
              <a:buNone/>
            </a:pPr>
            <a:r>
              <a:rPr lang="fr-MA" sz="1600" noProof="0" dirty="0"/>
              <a:t>2. Ne jamais l’arrêter</a:t>
            </a:r>
          </a:p>
          <a:p>
            <a:pPr marL="0" indent="0">
              <a:buNone/>
            </a:pPr>
            <a:r>
              <a:rPr lang="fr-MA" sz="1600" noProof="0" dirty="0"/>
              <a:t>3. Créer des tampons</a:t>
            </a:r>
          </a:p>
          <a:p>
            <a:pPr marL="0" indent="0">
              <a:buNone/>
            </a:pPr>
            <a:r>
              <a:rPr lang="fr-MA" sz="1600" noProof="0" dirty="0"/>
              <a:t>4. Réduire les setups sur le goulot</a:t>
            </a:r>
          </a:p>
          <a:p>
            <a:pPr marL="0" indent="0">
              <a:buNone/>
            </a:pPr>
            <a:r>
              <a:rPr lang="fr-MA" sz="1600" noProof="0" dirty="0"/>
              <a:t>5. Prioriser toutes les ressources autour du goulot</a:t>
            </a:r>
          </a:p>
          <a:p>
            <a:endParaRPr lang="fr-MA" sz="1600" noProof="0" dirty="0"/>
          </a:p>
          <a:p>
            <a:pPr marL="0" indent="0">
              <a:buNone/>
            </a:pPr>
            <a:r>
              <a:rPr lang="fr-MA" sz="1600" noProof="0" dirty="0"/>
              <a:t>Résultat pour l’usine :</a:t>
            </a:r>
          </a:p>
          <a:p>
            <a:r>
              <a:rPr lang="fr-MA" sz="1600" noProof="0" dirty="0"/>
              <a:t>Délais réduits</a:t>
            </a:r>
          </a:p>
          <a:p>
            <a:r>
              <a:rPr lang="fr-MA" sz="1600" noProof="0" dirty="0"/>
              <a:t>Meilleure stabilité</a:t>
            </a:r>
          </a:p>
          <a:p>
            <a:r>
              <a:rPr lang="fr-MA" sz="1600" noProof="0" dirty="0"/>
              <a:t>Production plus prévisible</a:t>
            </a:r>
          </a:p>
          <a:p>
            <a:r>
              <a:rPr lang="fr-MA" sz="1600" noProof="0" dirty="0"/>
              <a:t>Moins de stress</a:t>
            </a:r>
          </a:p>
          <a:p>
            <a:r>
              <a:rPr lang="fr-MA" sz="1600" noProof="0" dirty="0"/>
              <a:t>Meilleure satisfaction client</a:t>
            </a:r>
            <a:endParaRPr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7EDF58-519B-6658-3DDF-F49C58381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36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M" sz="3600" noProof="0" dirty="0"/>
              <a:t>Plan directeur (MPS) – Vue stratégique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RE" sz="1800" b="1" noProof="0" dirty="0"/>
              <a:t>C’est le plan stratégique.</a:t>
            </a:r>
          </a:p>
          <a:p>
            <a:r>
              <a:rPr lang="fr-RE" sz="1800" noProof="0" dirty="0"/>
              <a:t>Définit quoi produire par semaine.</a:t>
            </a:r>
          </a:p>
          <a:p>
            <a:r>
              <a:rPr lang="fr-RE" sz="1800" noProof="0" dirty="0"/>
              <a:t>Ex : 2 000 unités de produit A à livrer semaine 12.</a:t>
            </a:r>
          </a:p>
          <a:p>
            <a:r>
              <a:rPr lang="fr-RE" sz="1800" noProof="0" dirty="0"/>
              <a:t>Ne détermine pas l’ordre exact de production.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8B884-8F7D-46B1-C812-A440380F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Planning / Séquence de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D" sz="2000" noProof="0" dirty="0"/>
              <a:t>• Convertit le MPS en une séquence réaliste, dépendante :</a:t>
            </a:r>
          </a:p>
          <a:p>
            <a:pPr marL="0" indent="0">
              <a:buNone/>
            </a:pPr>
            <a:r>
              <a:rPr lang="fr-CD" sz="2000" noProof="0" dirty="0"/>
              <a:t>   – des machines disponibles</a:t>
            </a:r>
          </a:p>
          <a:p>
            <a:pPr marL="0" indent="0">
              <a:buNone/>
            </a:pPr>
            <a:r>
              <a:rPr lang="fr-CD" sz="2000" noProof="0" dirty="0"/>
              <a:t>   – des opérations nécessaires</a:t>
            </a:r>
          </a:p>
          <a:p>
            <a:pPr marL="0" indent="0">
              <a:buNone/>
            </a:pPr>
            <a:r>
              <a:rPr lang="fr-CD" sz="2000" noProof="0" dirty="0"/>
              <a:t>   – de la main-d'œuvre</a:t>
            </a:r>
          </a:p>
          <a:p>
            <a:pPr marL="0" indent="0">
              <a:buNone/>
            </a:pPr>
            <a:endParaRPr lang="fr-CD" sz="2000" noProof="0" dirty="0"/>
          </a:p>
          <a:p>
            <a:pPr marL="0" indent="0">
              <a:buNone/>
            </a:pPr>
            <a:r>
              <a:rPr lang="fr-CD" sz="2000" noProof="0" dirty="0"/>
              <a:t>• Généralement établi pour 1 à 5 jours.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664155-B65A-8F53-D5EE-028996F1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Ordonnancement en temps réel (superviseur)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BE" sz="2000" noProof="0" dirty="0"/>
              <a:t>• Ajustement heure par heure.</a:t>
            </a:r>
          </a:p>
          <a:p>
            <a:pPr marL="0" indent="0">
              <a:buNone/>
            </a:pPr>
            <a:r>
              <a:rPr lang="fr-BE" sz="2000" noProof="0" dirty="0"/>
              <a:t>• Part crucial du travail de supervision :</a:t>
            </a:r>
          </a:p>
          <a:p>
            <a:pPr marL="0" indent="0">
              <a:buNone/>
            </a:pPr>
            <a:r>
              <a:rPr lang="fr-BE" sz="2000" noProof="0" dirty="0"/>
              <a:t>  « Que dois-je faire passer maintenant, selon la réalité du plancher ? »</a:t>
            </a:r>
          </a:p>
          <a:p>
            <a:pPr marL="0" indent="0">
              <a:buNone/>
            </a:pPr>
            <a:r>
              <a:rPr lang="fr-BE" sz="2000" noProof="0" dirty="0"/>
              <a:t>• Gère :</a:t>
            </a:r>
          </a:p>
          <a:p>
            <a:pPr marL="0" indent="0">
              <a:buNone/>
            </a:pPr>
            <a:r>
              <a:rPr lang="fr-BE" sz="2000" noProof="0" dirty="0"/>
              <a:t>  – Urgences clients</a:t>
            </a:r>
          </a:p>
          <a:p>
            <a:pPr marL="0" indent="0">
              <a:buNone/>
            </a:pPr>
            <a:r>
              <a:rPr lang="fr-BE" sz="2000" noProof="0" dirty="0"/>
              <a:t> – Retards matières</a:t>
            </a:r>
          </a:p>
          <a:p>
            <a:pPr marL="0" indent="0">
              <a:buNone/>
            </a:pPr>
            <a:r>
              <a:rPr lang="fr-BE" sz="2000" noProof="0" dirty="0"/>
              <a:t> – Pannes machines</a:t>
            </a:r>
          </a:p>
          <a:p>
            <a:pPr marL="0" indent="0">
              <a:buNone/>
            </a:pPr>
            <a:r>
              <a:rPr lang="fr-BE" sz="2000" noProof="0" dirty="0"/>
              <a:t>  – Équilibrage entre machines</a:t>
            </a:r>
          </a:p>
          <a:p>
            <a:pPr marL="0" indent="0">
              <a:buNone/>
            </a:pPr>
            <a:r>
              <a:rPr lang="fr-BE" sz="2000" noProof="0" dirty="0"/>
              <a:t> – Goulot à protéger.</a:t>
            </a:r>
          </a:p>
          <a:p>
            <a:pPr>
              <a:buFontTx/>
              <a:buChar char="-"/>
            </a:pPr>
            <a:r>
              <a:rPr lang="fr-BE" sz="2000" dirty="0"/>
              <a:t>Absences (planifiées et non Planifiées)</a:t>
            </a:r>
          </a:p>
          <a:p>
            <a:pPr>
              <a:buFontTx/>
              <a:buChar char="-"/>
            </a:pPr>
            <a:r>
              <a:rPr lang="fr-BE" sz="2000" noProof="0" dirty="0"/>
              <a:t>Systèmes informatique (pannes ERP) – Arrive à 9h 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0E415F-55D6-734E-E3D4-0C00D2AC2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HT" sz="3600" noProof="0" dirty="0"/>
              <a:t>Pourquoi l’ordonnancement échoue en usine ?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D" sz="2000" noProof="0" dirty="0"/>
              <a:t>1️⃣ </a:t>
            </a:r>
            <a:r>
              <a:rPr lang="fr-CD" sz="2000" b="1" noProof="0" dirty="0"/>
              <a:t>Mauvaise qualité des données</a:t>
            </a:r>
          </a:p>
          <a:p>
            <a:r>
              <a:rPr lang="fr-CD" sz="2000" noProof="0" dirty="0"/>
              <a:t>Inventaires incorrects</a:t>
            </a:r>
          </a:p>
          <a:p>
            <a:r>
              <a:rPr lang="fr-CD" sz="2000" b="1" noProof="0" dirty="0">
                <a:solidFill>
                  <a:srgbClr val="FF0000"/>
                </a:solidFill>
              </a:rPr>
              <a:t>Standards de temps </a:t>
            </a:r>
            <a:r>
              <a:rPr lang="fr-CD" sz="2000" noProof="0" dirty="0">
                <a:solidFill>
                  <a:srgbClr val="FF0000"/>
                </a:solidFill>
              </a:rPr>
              <a:t>non mis à jour</a:t>
            </a:r>
          </a:p>
          <a:p>
            <a:r>
              <a:rPr lang="fr-CD" sz="2000" noProof="0" dirty="0"/>
              <a:t>Ordres de fabrication incomplets</a:t>
            </a:r>
          </a:p>
          <a:p>
            <a:pPr marL="0" indent="0">
              <a:buNone/>
            </a:pPr>
            <a:r>
              <a:rPr lang="fr-CD" sz="2000" noProof="0" dirty="0"/>
              <a:t>➡️ Résultat : on planifie sur du faux → chaos assuré.</a:t>
            </a:r>
          </a:p>
          <a:p>
            <a:endParaRPr lang="fr-CD" sz="2000" noProof="0" dirty="0"/>
          </a:p>
          <a:p>
            <a:pPr marL="0" indent="0">
              <a:buNone/>
            </a:pPr>
            <a:r>
              <a:rPr lang="fr-CD" sz="2000" noProof="0" dirty="0"/>
              <a:t>2️⃣ </a:t>
            </a:r>
            <a:r>
              <a:rPr lang="fr-CD" sz="2000" b="1" noProof="0" dirty="0"/>
              <a:t>Temps de réglage sous-estimés</a:t>
            </a:r>
          </a:p>
          <a:p>
            <a:r>
              <a:rPr lang="fr-CD" sz="2000" noProof="0" dirty="0"/>
              <a:t>Setup réels souvent 2× ou 3× plus longs que les standards ERP.</a:t>
            </a:r>
          </a:p>
          <a:p>
            <a:r>
              <a:rPr lang="fr-CD" sz="2000" noProof="0" dirty="0"/>
              <a:t>Impact :</a:t>
            </a:r>
          </a:p>
          <a:p>
            <a:r>
              <a:rPr lang="fr-CD" sz="2000" noProof="0" dirty="0"/>
              <a:t>   – retards en cascade</a:t>
            </a:r>
          </a:p>
          <a:p>
            <a:r>
              <a:rPr lang="fr-CD" sz="2000" noProof="0" dirty="0"/>
              <a:t>   – baisse du rendement des machines.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47EF38-7F67-6111-A9B3-CE22D1F92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ML" sz="3600" noProof="0" dirty="0"/>
              <a:t>Pourquoi l’ordonnancement échoue en usine ?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sz="2000" dirty="0"/>
              <a:t>3️⃣ </a:t>
            </a:r>
            <a:r>
              <a:rPr lang="fr-ML" sz="2000" b="1" noProof="0" dirty="0"/>
              <a:t>Urgences du service clientèle</a:t>
            </a:r>
          </a:p>
          <a:p>
            <a:r>
              <a:rPr lang="fr-ML" sz="2000" noProof="0" dirty="0"/>
              <a:t>Demandes de dernière minute (claims clients, produit brisés, prototype, </a:t>
            </a:r>
            <a:r>
              <a:rPr lang="fr-ML" sz="2000" noProof="0" dirty="0" err="1"/>
              <a:t>moke-up</a:t>
            </a:r>
            <a:r>
              <a:rPr lang="fr-ML" sz="2000" noProof="0" dirty="0"/>
              <a:t>)</a:t>
            </a:r>
          </a:p>
          <a:p>
            <a:r>
              <a:rPr lang="fr-ML" sz="2000" noProof="0" dirty="0"/>
              <a:t>Changements dans les commandes</a:t>
            </a:r>
          </a:p>
          <a:p>
            <a:r>
              <a:rPr lang="fr-ML" sz="2000" noProof="0" dirty="0"/>
              <a:t>Priorités imposées sans analyse</a:t>
            </a:r>
          </a:p>
          <a:p>
            <a:pPr marL="0" indent="0">
              <a:buNone/>
            </a:pPr>
            <a:r>
              <a:rPr lang="fr-ML" sz="2000" noProof="0" dirty="0"/>
              <a:t>➡️ Désorganise complètement la séquence prévue.</a:t>
            </a:r>
          </a:p>
          <a:p>
            <a:endParaRPr lang="fr-ML" sz="2000" noProof="0" dirty="0"/>
          </a:p>
          <a:p>
            <a:pPr marL="0" indent="0">
              <a:buNone/>
            </a:pPr>
            <a:r>
              <a:rPr lang="fr-ML" sz="2000" noProof="0" dirty="0"/>
              <a:t>4️⃣ </a:t>
            </a:r>
            <a:r>
              <a:rPr lang="fr-ML" sz="2000" b="1" noProof="0" dirty="0"/>
              <a:t>Variabilité réceptions / machines</a:t>
            </a:r>
          </a:p>
          <a:p>
            <a:r>
              <a:rPr lang="fr-ML" sz="2000" noProof="0" dirty="0"/>
              <a:t>Matière qui arrive en retard</a:t>
            </a:r>
          </a:p>
          <a:p>
            <a:r>
              <a:rPr lang="fr-ML" sz="2000" noProof="0" dirty="0"/>
              <a:t>Machine goulot qui tombe en panne</a:t>
            </a:r>
          </a:p>
          <a:p>
            <a:r>
              <a:rPr lang="fr-ML" sz="2000" noProof="0" dirty="0"/>
              <a:t>Opérateur absent</a:t>
            </a:r>
          </a:p>
          <a:p>
            <a:pPr marL="0" indent="0">
              <a:buNone/>
            </a:pPr>
            <a:r>
              <a:rPr lang="fr-ML" sz="2000" noProof="0" dirty="0"/>
              <a:t>➡️ Tous les plans tombent… et le superviseur doit improviser (Post-Mortem entre le superviseur de jour et de nuit)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503972-2710-488E-2390-A0106D111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noProof="0" dirty="0"/>
              <a:t>Pourquoi l’ordonnancement échoue en usine ? (3/3)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000" dirty="0"/>
              <a:t>5️⃣ </a:t>
            </a:r>
            <a:r>
              <a:rPr lang="fr-BE" sz="2000" noProof="0" dirty="0"/>
              <a:t>Manque de discipline dans les priorités</a:t>
            </a:r>
          </a:p>
          <a:p>
            <a:r>
              <a:rPr lang="fr-BE" sz="2000" noProof="0" dirty="0"/>
              <a:t>Opérateurs qui changent l’ordre</a:t>
            </a:r>
          </a:p>
          <a:p>
            <a:r>
              <a:rPr lang="fr-BE" sz="2000" noProof="0" dirty="0"/>
              <a:t>Jobs pris “par facilité” et non par priorité</a:t>
            </a:r>
          </a:p>
          <a:p>
            <a:r>
              <a:rPr lang="fr-BE" sz="2000" noProof="0" dirty="0"/>
              <a:t>Instructions non suivies</a:t>
            </a:r>
          </a:p>
          <a:p>
            <a:endParaRPr lang="fr-BE" sz="2000" noProof="0" dirty="0"/>
          </a:p>
          <a:p>
            <a:pPr marL="0" indent="0">
              <a:buNone/>
            </a:pPr>
            <a:r>
              <a:rPr lang="fr-BE" sz="2000" b="1" noProof="0" dirty="0"/>
              <a:t>Conclusion importante :</a:t>
            </a:r>
          </a:p>
          <a:p>
            <a:r>
              <a:rPr lang="fr-BE" sz="2000" b="1" noProof="0" dirty="0"/>
              <a:t>Un bon ordonnancement n’est pas un fichier Excel… c’est une discipline quotidienne.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65C70E-19A1-02EB-BFD7-8ECB0FA69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2788</Words>
  <Application>Microsoft Office PowerPoint</Application>
  <PresentationFormat>On-screen Show (4:3)</PresentationFormat>
  <Paragraphs>503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Aptos</vt:lpstr>
      <vt:lpstr>Arial</vt:lpstr>
      <vt:lpstr>Calibri</vt:lpstr>
      <vt:lpstr>Office Theme</vt:lpstr>
      <vt:lpstr>Séance 15 – Ordonnancement</vt:lpstr>
      <vt:lpstr>Rôle du planificateur (Planning / MPS) – Vue macro</vt:lpstr>
      <vt:lpstr>Rôle du superviseur (Ordonnancement terrain) – Vue micro</vt:lpstr>
      <vt:lpstr>Plan directeur (MPS) – Vue stratégique</vt:lpstr>
      <vt:lpstr>Planning / Séquence de production</vt:lpstr>
      <vt:lpstr>Ordonnancement en temps réel (superviseur)</vt:lpstr>
      <vt:lpstr>Pourquoi l’ordonnancement échoue en usine ? (1/3)</vt:lpstr>
      <vt:lpstr>Pourquoi l’ordonnancement échoue en usine ? (2/3)</vt:lpstr>
      <vt:lpstr>Pourquoi l’ordonnancement échoue en usine ? (3/3)</vt:lpstr>
      <vt:lpstr>Mini-activité – Urgences sur la ligne</vt:lpstr>
      <vt:lpstr>Pourquoi utiliser des règles d’ordonnancement ?</vt:lpstr>
      <vt:lpstr>Règle 1 : FIFO (PAPS) (First In, First Out)</vt:lpstr>
      <vt:lpstr>Règle 2 : EDD (Earliest Due Date)</vt:lpstr>
      <vt:lpstr>Règle 3 : SPT (Shortest Processing Time)</vt:lpstr>
      <vt:lpstr>Règle 4 : LPT (Longest Processing Time)</vt:lpstr>
      <vt:lpstr>Réduction des setups – règle essentielle</vt:lpstr>
      <vt:lpstr>Priorité Goulot (TOC – Theory of Constraints)</vt:lpstr>
      <vt:lpstr>Méthode de Johnson – Objectif &amp; conditions</vt:lpstr>
      <vt:lpstr>Méthode de Johnson – Règle simple</vt:lpstr>
      <vt:lpstr>Johnson – Exemple complet (6 jobs)</vt:lpstr>
      <vt:lpstr>Johnson – Tableau de simulation</vt:lpstr>
      <vt:lpstr>Mini-activité – Méthode de Johnson</vt:lpstr>
      <vt:lpstr>Comment choisir la bonne règle ?</vt:lpstr>
      <vt:lpstr>Mini-cas pratique – Atelier CNC (5 jobs)</vt:lpstr>
      <vt:lpstr>Goulot – Définition (TOC)</vt:lpstr>
      <vt:lpstr>Pourquoi le goulot est-il si important ?</vt:lpstr>
      <vt:lpstr>Identifier le goulot sur le plancher</vt:lpstr>
      <vt:lpstr>La règle d’or : le goulot ne doit JAMAIS s’arrêter</vt:lpstr>
      <vt:lpstr>Les 3 tampons TOC</vt:lpstr>
      <vt:lpstr>Gestion quotidienne du goulot</vt:lpstr>
      <vt:lpstr>Gestion quotidienne du goulot (suite)</vt:lpstr>
      <vt:lpstr>Exemples de goulots – secteurs manufacturiers</vt:lpstr>
      <vt:lpstr>Exemples de goulots – suite</vt:lpstr>
      <vt:lpstr>Mini-cas pratique – Usine de métal</vt:lpstr>
      <vt:lpstr>Mini-cas pratique – Atelier de meubles (CNC goulot)</vt:lpstr>
      <vt:lpstr>Synthèse – Gestion du goulot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Maurice Andraos</dc:creator>
  <cp:keywords/>
  <dc:description>generated using python-pptx</dc:description>
  <cp:lastModifiedBy>Maurice Andraos</cp:lastModifiedBy>
  <cp:revision>3</cp:revision>
  <dcterms:created xsi:type="dcterms:W3CDTF">2013-01-27T09:14:16Z</dcterms:created>
  <dcterms:modified xsi:type="dcterms:W3CDTF">2025-12-11T01:41:56Z</dcterms:modified>
  <cp:category/>
</cp:coreProperties>
</file>